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396" r:id="rId5"/>
    <p:sldId id="379" r:id="rId6"/>
    <p:sldId id="410" r:id="rId7"/>
    <p:sldId id="380" r:id="rId8"/>
    <p:sldId id="392" r:id="rId9"/>
    <p:sldId id="393" r:id="rId10"/>
    <p:sldId id="394" r:id="rId11"/>
    <p:sldId id="395" r:id="rId12"/>
    <p:sldId id="405" r:id="rId13"/>
    <p:sldId id="381" r:id="rId14"/>
    <p:sldId id="397" r:id="rId15"/>
    <p:sldId id="398" r:id="rId16"/>
    <p:sldId id="399" r:id="rId17"/>
    <p:sldId id="400" r:id="rId18"/>
    <p:sldId id="402" r:id="rId19"/>
    <p:sldId id="403" r:id="rId20"/>
    <p:sldId id="401" r:id="rId21"/>
    <p:sldId id="404" r:id="rId22"/>
    <p:sldId id="412" r:id="rId23"/>
    <p:sldId id="454" r:id="rId24"/>
    <p:sldId id="387" r:id="rId25"/>
    <p:sldId id="407" r:id="rId26"/>
    <p:sldId id="411" r:id="rId27"/>
    <p:sldId id="409" r:id="rId28"/>
    <p:sldId id="414" r:id="rId29"/>
    <p:sldId id="415" r:id="rId30"/>
    <p:sldId id="416" r:id="rId31"/>
    <p:sldId id="418" r:id="rId32"/>
    <p:sldId id="417" r:id="rId33"/>
    <p:sldId id="446" r:id="rId34"/>
    <p:sldId id="430" r:id="rId35"/>
    <p:sldId id="456" r:id="rId36"/>
    <p:sldId id="406" r:id="rId37"/>
    <p:sldId id="388" r:id="rId38"/>
    <p:sldId id="419" r:id="rId39"/>
    <p:sldId id="420" r:id="rId40"/>
    <p:sldId id="424" r:id="rId41"/>
    <p:sldId id="425" r:id="rId42"/>
    <p:sldId id="428" r:id="rId43"/>
    <p:sldId id="429" r:id="rId44"/>
    <p:sldId id="421" r:id="rId45"/>
    <p:sldId id="455" r:id="rId46"/>
    <p:sldId id="457" r:id="rId47"/>
    <p:sldId id="422" r:id="rId48"/>
    <p:sldId id="426" r:id="rId49"/>
    <p:sldId id="427" r:id="rId50"/>
    <p:sldId id="450" r:id="rId51"/>
    <p:sldId id="423" r:id="rId52"/>
    <p:sldId id="447" r:id="rId53"/>
    <p:sldId id="384" r:id="rId54"/>
    <p:sldId id="439" r:id="rId55"/>
    <p:sldId id="438" r:id="rId56"/>
    <p:sldId id="433" r:id="rId57"/>
    <p:sldId id="434" r:id="rId58"/>
    <p:sldId id="435" r:id="rId59"/>
    <p:sldId id="431" r:id="rId60"/>
    <p:sldId id="436" r:id="rId61"/>
    <p:sldId id="432" r:id="rId62"/>
    <p:sldId id="437" r:id="rId63"/>
    <p:sldId id="440" r:id="rId64"/>
    <p:sldId id="441" r:id="rId65"/>
    <p:sldId id="442" r:id="rId66"/>
    <p:sldId id="443" r:id="rId67"/>
    <p:sldId id="488" r:id="rId68"/>
    <p:sldId id="489" r:id="rId69"/>
    <p:sldId id="448" r:id="rId70"/>
    <p:sldId id="458" r:id="rId71"/>
    <p:sldId id="459" r:id="rId72"/>
    <p:sldId id="460" r:id="rId73"/>
    <p:sldId id="461" r:id="rId74"/>
    <p:sldId id="462" r:id="rId75"/>
    <p:sldId id="463" r:id="rId76"/>
    <p:sldId id="486" r:id="rId77"/>
    <p:sldId id="465" r:id="rId78"/>
    <p:sldId id="480" r:id="rId79"/>
    <p:sldId id="466" r:id="rId80"/>
    <p:sldId id="464" r:id="rId81"/>
    <p:sldId id="487" r:id="rId82"/>
    <p:sldId id="449" r:id="rId83"/>
    <p:sldId id="451" r:id="rId84"/>
    <p:sldId id="468" r:id="rId85"/>
    <p:sldId id="469" r:id="rId86"/>
    <p:sldId id="470" r:id="rId87"/>
    <p:sldId id="472" r:id="rId88"/>
    <p:sldId id="474" r:id="rId89"/>
    <p:sldId id="473" r:id="rId90"/>
    <p:sldId id="484" r:id="rId91"/>
    <p:sldId id="481" r:id="rId92"/>
    <p:sldId id="475" r:id="rId93"/>
    <p:sldId id="452" r:id="rId94"/>
    <p:sldId id="476" r:id="rId95"/>
    <p:sldId id="482" r:id="rId96"/>
    <p:sldId id="477" r:id="rId97"/>
    <p:sldId id="478" r:id="rId98"/>
    <p:sldId id="479" r:id="rId99"/>
    <p:sldId id="483" r:id="rId100"/>
    <p:sldId id="471" r:id="rId101"/>
    <p:sldId id="453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3DBBA57-BF93-4B05-AC32-42373572DF6D}">
          <p14:sldIdLst>
            <p14:sldId id="256"/>
          </p14:sldIdLst>
        </p14:section>
        <p14:section name="1. Matrices" id="{31289F2D-DF9D-49F3-855F-C94A738834FD}">
          <p14:sldIdLst>
            <p14:sldId id="258"/>
          </p14:sldIdLst>
        </p14:section>
        <p14:section name="1.1 What is a vector?" id="{95E0D390-D5C1-4165-BCDF-83BAEE9A398B}">
          <p14:sldIdLst>
            <p14:sldId id="396"/>
            <p14:sldId id="379"/>
            <p14:sldId id="410"/>
            <p14:sldId id="380"/>
            <p14:sldId id="392"/>
            <p14:sldId id="393"/>
            <p14:sldId id="394"/>
            <p14:sldId id="395"/>
          </p14:sldIdLst>
        </p14:section>
        <p14:section name="1.2 Linear systems and matrices" id="{AED3AA53-CE85-4F90-9473-485F40B1D350}">
          <p14:sldIdLst>
            <p14:sldId id="405"/>
            <p14:sldId id="381"/>
            <p14:sldId id="397"/>
            <p14:sldId id="398"/>
            <p14:sldId id="399"/>
            <p14:sldId id="400"/>
            <p14:sldId id="402"/>
            <p14:sldId id="403"/>
            <p14:sldId id="401"/>
            <p14:sldId id="404"/>
            <p14:sldId id="412"/>
            <p14:sldId id="454"/>
            <p14:sldId id="387"/>
            <p14:sldId id="407"/>
            <p14:sldId id="411"/>
            <p14:sldId id="409"/>
            <p14:sldId id="414"/>
            <p14:sldId id="415"/>
            <p14:sldId id="416"/>
            <p14:sldId id="418"/>
            <p14:sldId id="417"/>
            <p14:sldId id="446"/>
            <p14:sldId id="430"/>
            <p14:sldId id="456"/>
          </p14:sldIdLst>
        </p14:section>
        <p14:section name="2. Linear algebra" id="{0C48F1E7-928B-435C-8F0B-3E074086A162}">
          <p14:sldIdLst>
            <p14:sldId id="406"/>
          </p14:sldIdLst>
        </p14:section>
        <p14:section name="2.1 Span, Subspace, Basis" id="{B06F8307-C6F5-4A17-8D1C-04EBFCF808D4}">
          <p14:sldIdLst>
            <p14:sldId id="388"/>
            <p14:sldId id="419"/>
            <p14:sldId id="420"/>
            <p14:sldId id="424"/>
            <p14:sldId id="425"/>
            <p14:sldId id="428"/>
            <p14:sldId id="429"/>
            <p14:sldId id="421"/>
            <p14:sldId id="455"/>
            <p14:sldId id="457"/>
            <p14:sldId id="422"/>
            <p14:sldId id="426"/>
            <p14:sldId id="427"/>
          </p14:sldIdLst>
        </p14:section>
        <p14:section name="2.2 Fundamental spaces, Rank, Nullity" id="{9814ACEB-3CD1-4C1F-9AD9-FC46DBADE339}">
          <p14:sldIdLst>
            <p14:sldId id="450"/>
            <p14:sldId id="423"/>
            <p14:sldId id="447"/>
            <p14:sldId id="384"/>
            <p14:sldId id="439"/>
            <p14:sldId id="438"/>
            <p14:sldId id="433"/>
            <p14:sldId id="434"/>
            <p14:sldId id="435"/>
            <p14:sldId id="431"/>
            <p14:sldId id="436"/>
            <p14:sldId id="432"/>
            <p14:sldId id="437"/>
            <p14:sldId id="440"/>
            <p14:sldId id="441"/>
            <p14:sldId id="442"/>
            <p14:sldId id="443"/>
            <p14:sldId id="488"/>
            <p14:sldId id="489"/>
          </p14:sldIdLst>
        </p14:section>
        <p14:section name="2.3 Applications" id="{D22C43B4-4545-4F72-AF1E-8C0063DAC3CB}">
          <p14:sldIdLst>
            <p14:sldId id="448"/>
            <p14:sldId id="458"/>
            <p14:sldId id="459"/>
            <p14:sldId id="460"/>
            <p14:sldId id="461"/>
            <p14:sldId id="462"/>
            <p14:sldId id="463"/>
            <p14:sldId id="486"/>
            <p14:sldId id="465"/>
            <p14:sldId id="480"/>
            <p14:sldId id="466"/>
            <p14:sldId id="464"/>
            <p14:sldId id="487"/>
          </p14:sldIdLst>
        </p14:section>
        <p14:section name="3. Visualization" id="{F49EB84C-7E7A-4C1A-8F49-8FDEAD683D17}">
          <p14:sldIdLst>
            <p14:sldId id="449"/>
          </p14:sldIdLst>
        </p14:section>
        <p14:section name="3.1 2D plot" id="{3EBDB37F-DB4C-4D7E-9F80-2AEF2117C463}">
          <p14:sldIdLst>
            <p14:sldId id="451"/>
            <p14:sldId id="468"/>
            <p14:sldId id="469"/>
            <p14:sldId id="470"/>
            <p14:sldId id="472"/>
            <p14:sldId id="474"/>
            <p14:sldId id="473"/>
            <p14:sldId id="484"/>
            <p14:sldId id="481"/>
            <p14:sldId id="475"/>
          </p14:sldIdLst>
        </p14:section>
        <p14:section name="3.2 3D plot" id="{E6A0FCB3-96DC-4A59-B0D3-AAF01FFCDE73}">
          <p14:sldIdLst>
            <p14:sldId id="452"/>
            <p14:sldId id="476"/>
            <p14:sldId id="482"/>
            <p14:sldId id="477"/>
            <p14:sldId id="478"/>
            <p14:sldId id="479"/>
            <p14:sldId id="483"/>
            <p14:sldId id="471"/>
          </p14:sldIdLst>
        </p14:section>
        <p14:section name="제목 없는 구역" id="{41AD2E99-6916-479A-A4A1-57FB3DC37A6A}">
          <p14:sldIdLst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>
        <p:scale>
          <a:sx n="66" d="100"/>
          <a:sy n="66" d="100"/>
        </p:scale>
        <p:origin x="1650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1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0F362-EFD8-4B69-86A3-621620141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3EA4FA-1FFF-443A-9C19-B9DCD23E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6F9DA-492F-4BCB-9A4D-C405956C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84E19-2A28-4EE6-9B1B-04D40711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E15F-11E5-48D3-9EB0-8F5CFF4A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2377B-69AF-4A0E-9EFF-40398C83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9CA5F-678B-4A49-A498-3A5332FB0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CE2CB8-A943-4F0B-8DAB-87456C47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6AE24-44C8-40AB-8A3C-5A402CBF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60AAF-E281-4B7C-85AF-0DB5C4E1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6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875A1F-470E-4C2A-A192-D425A0370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D67DE1-8C99-4FF1-ACD1-DC5957A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E06CA-03BF-4CA6-A963-6855E145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8FCE7-FEF4-45BC-AB80-4A706EE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1944A-D27F-496C-A765-DD9B697D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2F8AB-5F41-4A42-83AC-04F6B4FD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7FA856-50D2-4251-8BE2-9471B2833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7845-68E3-4573-944A-DCC5A38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8D8-D9FC-4938-890E-5018A9E57C58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25D32-E8D3-4728-B7F9-A14C2466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FA17F-E97E-41A0-9805-03CC525F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951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328C-5AD0-42C5-B872-85E6D153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36525"/>
            <a:ext cx="11514338" cy="786753"/>
          </a:xfrm>
        </p:spPr>
        <p:txBody>
          <a:bodyPr>
            <a:noAutofit/>
          </a:bodyPr>
          <a:lstStyle>
            <a:lvl1pPr>
              <a:defRPr sz="4000" b="0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01C81-D541-4330-B8DF-83AEA96A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136342"/>
            <a:ext cx="11514338" cy="504062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CA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0669-62EA-4C5E-BC3B-7EAC0C6C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F240B-234F-4A32-9BB3-D33CC01E5B8C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ED29F-0822-4F59-8923-27940747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4280A-7616-402A-BCE3-199CF660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183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D1A-C5BC-4E64-8C2A-0CED125E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6" y="141004"/>
            <a:ext cx="11512800" cy="7884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CA" sz="4000" b="1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0FB809-E604-434A-8AAC-9A7FD11B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209B-6395-492F-8F09-2454A6CE83AA}" type="datetime1">
              <a:rPr lang="en-CA" smtClean="0"/>
              <a:t>2024-10-28</a:t>
            </a:fld>
            <a:endParaRPr lang="en-CA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1C874-84EC-4EC4-8B2C-6CF3AC68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57FB5-EDE7-4250-8505-3D6BFD7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32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C81486-B679-4DA8-B88A-0E923A34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91B0-D8D4-4F51-BDC5-7860A08A6FAE}" type="datetime1">
              <a:rPr lang="en-CA" smtClean="0"/>
              <a:t>2024-10-28</a:t>
            </a:fld>
            <a:endParaRPr lang="en-CA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328D0-DDB1-4270-9B51-0E89EFF4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17F6B-DF09-436A-BDCF-DC97EF98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52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5CE74-180A-408E-BFE4-FFA722B1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09DB8-53CB-43F7-BBD0-F7393FA5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F18D0-F735-4394-B786-4740571D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557D4-F4FA-4F36-9625-F09AD0C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E9E9D-2DCC-4CE3-9B2D-8DD7C7AD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4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3ED78-010D-488E-9D68-CEAD19D2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F7167-A1CD-43ED-87EB-6A00FCCA3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D898A-4471-4801-9008-BEBB104D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04C54-F6DF-4695-9D1C-21A44FF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A8767-AB34-46DC-8F49-1E03319D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54707-371B-41F0-A609-EC4407AD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CE1CC-EBA4-457D-844C-FF1BF240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20A7C-2208-4CD6-9E17-E0A0C174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5A704-0BA1-45FE-8D19-5F764BA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95FEC-3065-469B-967A-7611D9C9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3ECC7-51EF-4C44-AC28-8513ED6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2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D3F0D-FBC4-42E4-B765-E9860C29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970050-C6C5-41A8-AFDF-8BA0C576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65A6D-D005-46D9-BF31-518C938C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12A2A-1FA7-406C-9071-E033A3A1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3BCDA-CE71-4891-A732-C683C677B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7CFE6D-B5B7-4670-8F0B-23A275EE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4C506-DB55-4FBE-96F1-615CA84B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20C6B8-9BDF-4B71-9ED3-1394982E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4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D992C-DB96-4997-8991-A379919D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0A5BB0-26C1-48F8-921C-BE288456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0DA10-4450-410B-B188-753FD808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2586D-5F73-4F71-8D60-AF484CD1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E21CA0-CABA-4958-97A1-C850FB1A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A9DE55-4D31-4E8D-B775-6264EEA1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967F0-02E9-4C70-8C8B-3261DAB5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5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AF61-22A5-4E3B-A011-43F94922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D9873-AD35-4C1A-B2AE-E1150F28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DD982-BF6E-44AB-99B2-6A91946A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7C0E4-6821-405C-A405-4B11AD8C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7B4DA-A923-4634-99E4-E28ED9BF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1EC32-F3BA-4520-A5AA-C940A77D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65FB-6343-4C70-9B7B-1E531D6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DFD97-F1A1-40D9-B372-C27B4483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D2A3A-B89D-45E2-96D4-152A6B03B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B530E-2DE4-4DE4-B3DA-5DBE8A33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4E55E-F147-4A95-8FF3-A6FC73D6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5738A-718C-419D-94C7-987964C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8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E467A-990C-4646-87D6-D2EA6AC9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FABEE-1FF5-414A-86F0-A933C96B9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4AC40-1908-4913-A7FA-C951F7176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00F84-BA27-43AA-9B9B-4032EBC54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12CAF-372F-434C-976B-453F4EF3D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5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04984-E048-4060-9F88-A09ED2CF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F1BAD-A6FE-4B33-BDD1-69697027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908A-4481-41D5-BECC-63C2F9FD8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ADD0-545D-4B04-8FA7-6E2A1E2F3F88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E695A-6806-47D8-B1DE-DF543A09E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207B8-0A7C-40E8-899B-772D82450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77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0406" TargetMode="External"/><Relationship Id="rId2" Type="http://schemas.openxmlformats.org/officeDocument/2006/relationships/hyperlink" Target="https://wikidocs.net/229525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docs.net/256168" TargetMode="External"/><Relationship Id="rId5" Type="http://schemas.openxmlformats.org/officeDocument/2006/relationships/hyperlink" Target="https://wikidocs.net/253240" TargetMode="External"/><Relationship Id="rId4" Type="http://schemas.openxmlformats.org/officeDocument/2006/relationships/hyperlink" Target="https://wikidocs.net/25015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mathworks.com/help/matlab/ref/double.mldivide.html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edia/set/?set=a.285486675700888&amp;type=3" TargetMode="External"/><Relationship Id="rId2" Type="http://schemas.openxmlformats.org/officeDocument/2006/relationships/hyperlink" Target="https://www.facebook.com/media/set/?set=a.282509162665306&amp;type=3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www.youtube.com/watch?v=GHjopp47vvQ" TargetMode="Externa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30.png"/><Relationship Id="rId7" Type="http://schemas.openxmlformats.org/officeDocument/2006/relationships/image" Target="../media/image5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10" Type="http://schemas.openxmlformats.org/officeDocument/2006/relationships/image" Target="../media/image85.png"/><Relationship Id="rId4" Type="http://schemas.openxmlformats.org/officeDocument/2006/relationships/image" Target="../media/image540.png"/><Relationship Id="rId9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s://www.youtube.com/watch?v=E72DWgKP_1Y" TargetMode="Externa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hyperlink" Target="https://matlabacademy.mathworks.com/details/introduction-to-linear-algebra-with-matlab/linalg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@3blue1brown" TargetMode="External"/><Relationship Id="rId5" Type="http://schemas.openxmlformats.org/officeDocument/2006/relationships/image" Target="../media/image99.png"/><Relationship Id="rId4" Type="http://schemas.openxmlformats.org/officeDocument/2006/relationships/hyperlink" Target="https://angeloyeo.github.io/2019/08/06/determinant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github.com/slandarer/MATLAB-PLOT-CHEAT-SHEET/blob/main/cheatsheet.png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23A84-237F-4433-8FD3-214B32E22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18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Lecture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br>
              <a:rPr lang="en-US" altLang="ko-KR" b="1" dirty="0"/>
            </a:br>
            <a:r>
              <a:rPr lang="en-US" altLang="ko-KR" b="1" dirty="0"/>
              <a:t>Matrices and </a:t>
            </a:r>
            <a:br>
              <a:rPr lang="en-US" altLang="ko-KR" b="1" dirty="0"/>
            </a:br>
            <a:r>
              <a:rPr lang="en-US" altLang="ko-KR" b="1" dirty="0"/>
              <a:t>Linear Algebra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F93E6-7DBD-49A7-95F7-4D5412D63C4D}"/>
              </a:ext>
            </a:extLst>
          </p:cNvPr>
          <p:cNvSpPr txBox="1"/>
          <p:nvPr/>
        </p:nvSpPr>
        <p:spPr>
          <a:xfrm>
            <a:off x="0" y="6488668"/>
            <a:ext cx="58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ref. Contemporary Linear Algebra, H Anton, RC Busby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52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23C3-0487-4B67-918F-CED5B87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can do with vectors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384E-1A64-4802-8840-58DDBD94A5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Dot product and norm</a:t>
                </a:r>
              </a:p>
              <a:p>
                <a:pPr lvl="1"/>
                <a:r>
                  <a:rPr lang="en-US" altLang="ko-KR" i="1" dirty="0"/>
                  <a:t>Length</a:t>
                </a:r>
                <a:r>
                  <a:rPr lang="en-US" altLang="ko-KR" dirty="0"/>
                  <a:t> of a vector</a:t>
                </a:r>
              </a:p>
              <a:p>
                <a:pPr lvl="1"/>
                <a:r>
                  <a:rPr lang="en-US" altLang="ko-KR" i="1" dirty="0"/>
                  <a:t>Angle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between two vectors</a:t>
                </a:r>
              </a:p>
              <a:p>
                <a:pPr lvl="1"/>
                <a:r>
                  <a:rPr lang="en-US" altLang="ko-KR" i="1" dirty="0"/>
                  <a:t>Orthogonality</a:t>
                </a:r>
              </a:p>
              <a:p>
                <a:endParaRPr lang="en-US" altLang="ko-KR" i="1" dirty="0"/>
              </a:p>
              <a:p>
                <a:r>
                  <a:rPr lang="en-US" altLang="ko-KR" dirty="0"/>
                  <a:t>Triangular inequality for vectors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Outer product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384E-1A64-4802-8840-58DDBD94A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7AD65-D88A-4A88-A576-3AB73FE0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0E17F-A561-4BE3-A044-10FCE11F57B4}"/>
              </a:ext>
            </a:extLst>
          </p:cNvPr>
          <p:cNvSpPr txBox="1"/>
          <p:nvPr/>
        </p:nvSpPr>
        <p:spPr>
          <a:xfrm>
            <a:off x="7797800" y="1567122"/>
            <a:ext cx="259805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norm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vecnorm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r>
              <a:rPr lang="en-US" altLang="ko-KR" sz="3200" dirty="0">
                <a:latin typeface="Consolas" panose="020B0609020204030204" pitchFamily="49" charset="0"/>
              </a:rPr>
              <a:t>dot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FE144-9C42-4B5D-88FB-2EB0652E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100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2FE04-987D-4380-B666-947B22A9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1.2 Linear systems and matrices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4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25A58-F3A5-4EE1-9007-C28B3A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A8D-94F8-4088-BFCE-4C8ECF51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Five perspectives on viewing matrices</a:t>
            </a:r>
          </a:p>
          <a:p>
            <a:pPr lvl="1"/>
            <a:r>
              <a:rPr lang="en-US" altLang="ko-KR" sz="2800" dirty="0"/>
              <a:t>Collection of data (numeric)</a:t>
            </a:r>
          </a:p>
          <a:p>
            <a:pPr lvl="1"/>
            <a:r>
              <a:rPr lang="en-US" altLang="ko-KR" sz="2800" dirty="0"/>
              <a:t>Collection of vectors (geometric)</a:t>
            </a:r>
          </a:p>
          <a:p>
            <a:pPr lvl="1"/>
            <a:r>
              <a:rPr lang="en-US" altLang="ko-KR" sz="2800" dirty="0"/>
              <a:t>A system of linear equations (algebraic)</a:t>
            </a:r>
          </a:p>
          <a:p>
            <a:pPr lvl="1"/>
            <a:r>
              <a:rPr lang="en-US" altLang="ko-KR" sz="2800" dirty="0"/>
              <a:t>A linear operator (operational)</a:t>
            </a:r>
          </a:p>
          <a:p>
            <a:pPr lvl="1"/>
            <a:r>
              <a:rPr lang="en-US" altLang="ko-KR" sz="2800" dirty="0"/>
              <a:t>A tangent space of a function (differential)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52AC5-1010-4561-B2B5-DBFFD6D5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39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AFCA2-ACB1-4A02-A562-3C0FC6CC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collection of data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B982A7-8982-4BB5-BE30-ACDE11B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13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6EE01-7E22-4561-BC20-7D94CBCF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7" y="1180195"/>
            <a:ext cx="4466591" cy="4497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9532FF-B5A2-4455-B9FC-FA95719C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180194"/>
            <a:ext cx="6388100" cy="44982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05B443-26DD-4925-9312-0ABFA8DFD93F}"/>
              </a:ext>
            </a:extLst>
          </p:cNvPr>
          <p:cNvSpPr/>
          <p:nvPr/>
        </p:nvSpPr>
        <p:spPr>
          <a:xfrm>
            <a:off x="0" y="6550223"/>
            <a:ext cx="1717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1627620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19D0D-A170-4B5E-94E6-B3B3BDB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collection of vectors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B0825A-8E2F-4096-825E-5517CC8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14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7D3F-02B0-4941-958E-E8CA8EE5F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056404"/>
            <a:ext cx="8753017" cy="49271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38A3F9-2CED-40F0-A617-4AABB4480A32}"/>
              </a:ext>
            </a:extLst>
          </p:cNvPr>
          <p:cNvSpPr/>
          <p:nvPr/>
        </p:nvSpPr>
        <p:spPr>
          <a:xfrm>
            <a:off x="0" y="6550223"/>
            <a:ext cx="7531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https://towardsdatascience.com/a-birds-eye-view-of-linear-algebra-the-basics-29ad2122d98f</a:t>
            </a:r>
          </a:p>
        </p:txBody>
      </p:sp>
    </p:spTree>
    <p:extLst>
      <p:ext uri="{BB962C8B-B14F-4D97-AF65-F5344CB8AC3E}">
        <p14:creationId xmlns:p14="http://schemas.microsoft.com/office/powerpoint/2010/main" val="2982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A65B6-E0D7-49F8-8C36-E0CB3788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represents a linear system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185E4D-73B1-4E88-9511-4E1C1422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21961-01C0-4EE9-9CC2-E300D6B5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03" y="1231068"/>
            <a:ext cx="3854085" cy="1959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0C9490-9F2F-4753-AD77-5E095EE1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18" y="3292372"/>
            <a:ext cx="4593054" cy="19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5E025-3F20-4FB2-A211-CECF460B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linear operator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20145F-A6B9-459B-A63A-CF3FD577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16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68A5A6-1238-4730-ABB1-939C3075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9" y="2986210"/>
            <a:ext cx="8398080" cy="179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CE0AB0-B15E-448D-A25B-ED10B0DB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29" y="1414808"/>
            <a:ext cx="2709971" cy="1092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09F48-9E18-4475-907F-7FF81FDE7A3A}"/>
              </a:ext>
            </a:extLst>
          </p:cNvPr>
          <p:cNvSpPr txBox="1"/>
          <p:nvPr/>
        </p:nvSpPr>
        <p:spPr>
          <a:xfrm>
            <a:off x="884129" y="5584371"/>
            <a:ext cx="893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Q. Is the matrix multiplication a </a:t>
            </a:r>
            <a:r>
              <a:rPr lang="en-US" altLang="ko-KR" sz="3200" i="1" dirty="0"/>
              <a:t>linear</a:t>
            </a:r>
            <a:r>
              <a:rPr lang="en-US" altLang="ko-KR" sz="3200" dirty="0"/>
              <a:t> operator?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1537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28C4A-C4C0-4DD6-8A6A-8ECFB9B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tangent space of a function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FFB5C3-F2FB-4657-9CFA-ADF9F173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17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36C5F-6B0A-40B0-9A22-870C29321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090612"/>
            <a:ext cx="7924802" cy="5448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EA314C-64C6-42B7-9809-DC59C31D2100}"/>
              </a:ext>
            </a:extLst>
          </p:cNvPr>
          <p:cNvSpPr/>
          <p:nvPr/>
        </p:nvSpPr>
        <p:spPr>
          <a:xfrm>
            <a:off x="0" y="6546231"/>
            <a:ext cx="3478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https://en.wikipedia.org/wiki/Tangent_space</a:t>
            </a:r>
          </a:p>
        </p:txBody>
      </p:sp>
    </p:spTree>
    <p:extLst>
      <p:ext uri="{BB962C8B-B14F-4D97-AF65-F5344CB8AC3E}">
        <p14:creationId xmlns:p14="http://schemas.microsoft.com/office/powerpoint/2010/main" val="24220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25A58-F3A5-4EE1-9007-C28B3A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A8D-94F8-4088-BFCE-4C8ECF51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Five perspectives on viewing matrices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Collection of data (numeric)</a:t>
            </a:r>
          </a:p>
          <a:p>
            <a:pPr lvl="1"/>
            <a:r>
              <a:rPr lang="en-US" altLang="ko-KR" sz="2800" dirty="0"/>
              <a:t>Collection of vectors (geometric)</a:t>
            </a:r>
          </a:p>
          <a:p>
            <a:pPr lvl="1"/>
            <a:r>
              <a:rPr lang="en-US" altLang="ko-KR" sz="2800" dirty="0"/>
              <a:t>A system of linear equations (algebraic)</a:t>
            </a:r>
          </a:p>
          <a:p>
            <a:pPr lvl="1"/>
            <a:r>
              <a:rPr lang="en-US" altLang="ko-KR" sz="2800" dirty="0"/>
              <a:t>A linear operator (operational)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A tangent space of a function (differential)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52AC5-1010-4561-B2B5-DBFFD6D5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91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47D1B-3894-4B88-9FCF-CE297E4A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system of linear equations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EBAF1-9F77-4FF7-AB57-9B291D57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System?</a:t>
            </a:r>
          </a:p>
          <a:p>
            <a:r>
              <a:rPr lang="en-US" altLang="ko-KR" dirty="0"/>
              <a:t>Equation?</a:t>
            </a:r>
          </a:p>
          <a:p>
            <a:r>
              <a:rPr lang="en-US" altLang="ko-KR" dirty="0"/>
              <a:t>Linear?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B62342-8CF9-4A4C-B526-A88BAA57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19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B00AB2-8845-4193-8F8F-A93CBB85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19" y="956955"/>
            <a:ext cx="3756025" cy="1929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40824-D5E9-4599-808B-B01360B7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3066315"/>
            <a:ext cx="5121035" cy="3217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04327-E050-4ADB-B2D7-72719E8F53CE}"/>
                  </a:ext>
                </a:extLst>
              </p:cNvPr>
              <p:cNvSpPr txBox="1"/>
              <p:nvPr/>
            </p:nvSpPr>
            <p:spPr>
              <a:xfrm>
                <a:off x="8679758" y="4836934"/>
                <a:ext cx="32192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04327-E050-4ADB-B2D7-72719E8F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758" y="4836934"/>
                <a:ext cx="321927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2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641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Vectors and Matrices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828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5F93-5798-40E5-A7B6-0DF5127A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linear system and a 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7860D-93AD-4477-AEF8-E1DD71111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</a:p>
          <a:p>
            <a:pPr lvl="1"/>
            <a:r>
              <a:rPr lang="en-US" altLang="ko-KR" dirty="0"/>
              <a:t>Associative?</a:t>
            </a:r>
          </a:p>
          <a:p>
            <a:pPr lvl="1"/>
            <a:r>
              <a:rPr lang="en-US" altLang="ko-KR" dirty="0"/>
              <a:t>Distributive?</a:t>
            </a:r>
          </a:p>
          <a:p>
            <a:pPr lvl="1"/>
            <a:r>
              <a:rPr lang="en-US" altLang="ko-KR" dirty="0"/>
              <a:t>Commutative?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6C7F0-2CEB-474D-B2FE-CAA75B71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20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CD81C-AB41-4190-898F-674BABF4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44" y="3170404"/>
            <a:ext cx="7392511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85D9C-42E0-469F-93F0-89CC2FCB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C7A05B-B472-4860-A3B7-4CE4AC232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3653608"/>
            <a:ext cx="11514338" cy="2523355"/>
          </a:xfrm>
        </p:spPr>
        <p:txBody>
          <a:bodyPr>
            <a:normAutofit/>
          </a:bodyPr>
          <a:lstStyle/>
          <a:p>
            <a:r>
              <a:rPr lang="en-US" altLang="ko-KR" dirty="0"/>
              <a:t>A linear combination of column vectors</a:t>
            </a:r>
          </a:p>
          <a:p>
            <a:pPr lvl="1"/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column space of a matrix?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Calculation of dot product between row and column vectors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What is the geometric meaning of the solution of a linear system?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094E-1610-4F10-8D24-7187D9EC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21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4B919-E61A-47F7-B041-2B788849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923278"/>
            <a:ext cx="5346358" cy="22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4951F-26F1-4575-8B12-F0DDD1F5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4269C7-6FEF-4150-B03F-8F545BFFB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3653609"/>
                <a:ext cx="11514338" cy="2523354"/>
              </a:xfrm>
            </p:spPr>
            <p:txBody>
              <a:bodyPr/>
              <a:lstStyle/>
              <a:p>
                <a:r>
                  <a:rPr lang="en-US" altLang="ko-KR" dirty="0"/>
                  <a:t>A linear transformation: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dirty="0"/>
                  <a:t> a 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Why is the matrix multiplication not commutative?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4269C7-6FEF-4150-B03F-8F545BFFB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3653609"/>
                <a:ext cx="11514338" cy="2523354"/>
              </a:xfrm>
              <a:blipFill>
                <a:blip r:embed="rId2"/>
                <a:stretch>
                  <a:fillRect l="-953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D958E-0978-4982-8EAE-7A1269AD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22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87AEE6-7944-4939-A721-9947B546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3" y="923278"/>
            <a:ext cx="5346358" cy="22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813FE-12F9-480D-B89B-10DBB441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Manipulating matrices via </a:t>
            </a:r>
            <a:r>
              <a:rPr lang="en-US" altLang="ko-KR" dirty="0" err="1"/>
              <a:t>Matlab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1CBA8-493F-411A-B461-C38DA40B3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hlinkClick r:id="rId2"/>
              </a:rPr>
              <a:t>Creation</a:t>
            </a:r>
            <a:endParaRPr lang="en-US" altLang="ko-KR" sz="3600" dirty="0"/>
          </a:p>
          <a:p>
            <a:r>
              <a:rPr lang="en-US" altLang="ko-KR" sz="3600" dirty="0">
                <a:hlinkClick r:id="rId3"/>
              </a:rPr>
              <a:t>Operation</a:t>
            </a:r>
            <a:endParaRPr lang="en-US" altLang="ko-KR" sz="3600" dirty="0"/>
          </a:p>
          <a:p>
            <a:r>
              <a:rPr lang="en-US" altLang="ko-KR" sz="3600" dirty="0">
                <a:hlinkClick r:id="rId4"/>
              </a:rPr>
              <a:t>Functions</a:t>
            </a:r>
            <a:endParaRPr lang="en-US" altLang="ko-KR" sz="3600" dirty="0"/>
          </a:p>
          <a:p>
            <a:r>
              <a:rPr lang="en-US" altLang="ko-KR" sz="3600" dirty="0">
                <a:hlinkClick r:id="rId5"/>
              </a:rPr>
              <a:t>Indexing</a:t>
            </a:r>
            <a:endParaRPr lang="en-US" altLang="ko-KR" sz="3600" dirty="0"/>
          </a:p>
          <a:p>
            <a:r>
              <a:rPr lang="en-US" altLang="ko-KR" sz="3600" dirty="0">
                <a:hlinkClick r:id="rId6"/>
              </a:rPr>
              <a:t>Editing</a:t>
            </a:r>
            <a:endParaRPr lang="en-US" altLang="ko-KR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0C503-4D59-49C9-9B0A-C8051E73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65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B254-CCB3-43F0-8C9B-724A73F5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Solutions of a linear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D6F39-7DF5-469C-96B2-4CCA25EC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Elementary row operations and </a:t>
            </a:r>
            <a:r>
              <a:rPr lang="en-US" altLang="ko-KR" dirty="0" err="1"/>
              <a:t>elementrary</a:t>
            </a:r>
            <a:r>
              <a:rPr lang="en-US" altLang="ko-KR" dirty="0"/>
              <a:t> matrices</a:t>
            </a:r>
          </a:p>
          <a:p>
            <a:r>
              <a:rPr lang="en-US" altLang="ko-KR" dirty="0"/>
              <a:t>Gaussian elimination and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 </a:t>
            </a:r>
            <a:r>
              <a:rPr lang="en-US" altLang="ko-KR" dirty="0"/>
              <a:t>echelon form</a:t>
            </a:r>
          </a:p>
          <a:p>
            <a:r>
              <a:rPr lang="en-US" altLang="ko-KR" dirty="0"/>
              <a:t>Gauss-Jordan elimination and reduced echelon form (</a:t>
            </a:r>
            <a:r>
              <a:rPr lang="en-US" altLang="ko-KR" dirty="0" err="1"/>
              <a:t>rref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A9434-CF31-46F9-99ED-4FEB5661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24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B2FA2-C4E3-4682-AA81-1B5BA5F8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3271342"/>
            <a:ext cx="2705100" cy="28860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5AB0A9-99C6-41CC-A19A-A418C92E4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687" y="3271343"/>
            <a:ext cx="5425820" cy="288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B3D71-405F-446C-902B-72ADC2CA48F7}"/>
              </a:ext>
            </a:extLst>
          </p:cNvPr>
          <p:cNvSpPr txBox="1"/>
          <p:nvPr/>
        </p:nvSpPr>
        <p:spPr>
          <a:xfrm>
            <a:off x="9228265" y="428196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rref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F10AD-8525-41B2-98E8-8D0E78654888}"/>
              </a:ext>
            </a:extLst>
          </p:cNvPr>
          <p:cNvSpPr/>
          <p:nvPr/>
        </p:nvSpPr>
        <p:spPr>
          <a:xfrm>
            <a:off x="0" y="6550223"/>
            <a:ext cx="3966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https://en.wikipedia.org/wiki/Gaussian_elimination</a:t>
            </a:r>
          </a:p>
        </p:txBody>
      </p:sp>
    </p:spTree>
    <p:extLst>
      <p:ext uri="{BB962C8B-B14F-4D97-AF65-F5344CB8AC3E}">
        <p14:creationId xmlns:p14="http://schemas.microsoft.com/office/powerpoint/2010/main" val="222961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1E9D5-EB71-4566-A9F0-21F34038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solutions of a linear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BFF6E-A29E-4CF3-A9D4-6B54C52D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25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D9C34-7C3D-43AA-B303-456072E8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61" y="1114272"/>
            <a:ext cx="2183683" cy="1657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E4522A-B886-46FF-A0D5-CC50FF6C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1" y="2953278"/>
            <a:ext cx="2857899" cy="1657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10B83-EC4E-4B4C-A30C-A7DDDB80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39" y="4755927"/>
            <a:ext cx="2800741" cy="160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4812-9B02-4D6C-87EA-FE77EE6D0329}"/>
              </a:ext>
            </a:extLst>
          </p:cNvPr>
          <p:cNvSpPr txBox="1"/>
          <p:nvPr/>
        </p:nvSpPr>
        <p:spPr>
          <a:xfrm>
            <a:off x="4423230" y="1114272"/>
            <a:ext cx="5301342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/>
              <a:t>Q. A linear system is consistent if and only if…?</a:t>
            </a:r>
          </a:p>
        </p:txBody>
      </p:sp>
    </p:spTree>
    <p:extLst>
      <p:ext uri="{BB962C8B-B14F-4D97-AF65-F5344CB8AC3E}">
        <p14:creationId xmlns:p14="http://schemas.microsoft.com/office/powerpoint/2010/main" val="2587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9BE0D-EAFA-446B-8FB3-D6F96AD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Particular solution and general solution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E7519-B85F-4554-9678-C04C6D16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26</a:t>
            </a:fld>
            <a:endParaRPr lang="en-CA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831D9E-65AA-4240-8FED-04C3D9D2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8" y="1252854"/>
            <a:ext cx="6467610" cy="216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E41A2-9356-4137-8B24-831190C70492}"/>
                  </a:ext>
                </a:extLst>
              </p:cNvPr>
              <p:cNvSpPr txBox="1"/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E41A2-9356-4137-8B24-831190C7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7B1F7F-4EBF-41D9-A205-8CBA9E6733E9}"/>
                  </a:ext>
                </a:extLst>
              </p:cNvPr>
              <p:cNvSpPr txBox="1"/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7B1F7F-4EBF-41D9-A205-8CBA9E673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5A4000-2B15-4123-A35F-020482DBF2DF}"/>
              </a:ext>
            </a:extLst>
          </p:cNvPr>
          <p:cNvSpPr txBox="1"/>
          <p:nvPr/>
        </p:nvSpPr>
        <p:spPr>
          <a:xfrm>
            <a:off x="4268964" y="3740114"/>
            <a:ext cx="5557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Q. </a:t>
            </a:r>
            <a:r>
              <a:rPr lang="en-US" altLang="ko-KR" sz="2800" i="1" dirty="0"/>
              <a:t>Every</a:t>
            </a:r>
            <a:r>
              <a:rPr lang="en-US" altLang="ko-KR" sz="2800" dirty="0"/>
              <a:t> homogeneous linear system has a common solution. What is it?</a:t>
            </a:r>
          </a:p>
          <a:p>
            <a:endParaRPr lang="en-US" altLang="ko-KR" sz="2800" dirty="0"/>
          </a:p>
          <a:p>
            <a:r>
              <a:rPr lang="en-US" altLang="ko-KR" sz="2800" dirty="0"/>
              <a:t>Q. How to get the </a:t>
            </a:r>
            <a:r>
              <a:rPr lang="en-US" altLang="ko-KR" sz="2800" i="1" dirty="0"/>
              <a:t>general</a:t>
            </a:r>
            <a:r>
              <a:rPr lang="en-US" altLang="ko-KR" sz="2800" dirty="0"/>
              <a:t> solution from a </a:t>
            </a:r>
            <a:r>
              <a:rPr lang="en-US" altLang="ko-KR" sz="2800" i="1" dirty="0"/>
              <a:t>particular</a:t>
            </a:r>
            <a:r>
              <a:rPr lang="en-US" altLang="ko-KR" sz="2800" dirty="0"/>
              <a:t> solution?</a:t>
            </a:r>
          </a:p>
        </p:txBody>
      </p:sp>
    </p:spTree>
    <p:extLst>
      <p:ext uri="{BB962C8B-B14F-4D97-AF65-F5344CB8AC3E}">
        <p14:creationId xmlns:p14="http://schemas.microsoft.com/office/powerpoint/2010/main" val="366870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2E834-F95E-4881-A7A9-444F6F9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Particular solution and general solution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A8FC16-14CC-4807-87C3-2BE98BF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27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208B8-8D7E-440D-8C8E-802EA702D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8" y="1252854"/>
            <a:ext cx="6467610" cy="216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05AF9-597F-42D7-9262-E5FFF34197D7}"/>
                  </a:ext>
                </a:extLst>
              </p:cNvPr>
              <p:cNvSpPr txBox="1"/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05AF9-597F-42D7-9262-E5FFF341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C9EBF5-F26E-4B58-9CE6-AFCD7D8F0069}"/>
                  </a:ext>
                </a:extLst>
              </p:cNvPr>
              <p:cNvSpPr txBox="1"/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C9EBF5-F26E-4B58-9CE6-AFCD7D8F0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491A26-E00F-472F-8300-855D2D764122}"/>
              </a:ext>
            </a:extLst>
          </p:cNvPr>
          <p:cNvSpPr txBox="1"/>
          <p:nvPr/>
        </p:nvSpPr>
        <p:spPr>
          <a:xfrm>
            <a:off x="3923503" y="3745507"/>
            <a:ext cx="808445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Q. How many solutions can a linear system have?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Q. A linear system cannot have only two distinct solutions. Why?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Q. How do </a:t>
            </a:r>
            <a:r>
              <a:rPr lang="en-US" altLang="ko-KR" sz="2800" dirty="0">
                <a:hlinkClick r:id="rId5"/>
              </a:rPr>
              <a:t>computers solve</a:t>
            </a:r>
            <a:r>
              <a:rPr lang="en-US" altLang="ko-KR" sz="2800" dirty="0"/>
              <a:t> a linear system?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679D1-7FAE-48E1-8E63-E74092DBE85B}"/>
              </a:ext>
            </a:extLst>
          </p:cNvPr>
          <p:cNvSpPr txBox="1"/>
          <p:nvPr/>
        </p:nvSpPr>
        <p:spPr>
          <a:xfrm>
            <a:off x="8610600" y="1460293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mldivide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0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18028-E3A9-45B8-8759-BC8B7045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i="1" dirty="0"/>
              <a:t>Algebra</a:t>
            </a:r>
            <a:endParaRPr lang="ko-KR" altLang="en-US" i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5B3233-A5A3-45CE-A9AF-43A56763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Properties</a:t>
            </a:r>
            <a:r>
              <a:rPr lang="en-US" altLang="ko-KR" dirty="0"/>
              <a:t> of real numbers</a:t>
            </a:r>
          </a:p>
          <a:p>
            <a:pPr lvl="1"/>
            <a:r>
              <a:rPr lang="en-US" altLang="ko-KR" dirty="0"/>
              <a:t>Existence of identity element for addition and multiplication</a:t>
            </a:r>
          </a:p>
          <a:p>
            <a:pPr lvl="1"/>
            <a:r>
              <a:rPr lang="en-US" altLang="ko-KR" dirty="0"/>
              <a:t>Existence of inverse element for addition and multiplication</a:t>
            </a:r>
          </a:p>
          <a:p>
            <a:pPr lvl="1"/>
            <a:r>
              <a:rPr lang="en-US" altLang="ko-KR" dirty="0"/>
              <a:t>Associativity and commutativity for addition and multiplication</a:t>
            </a:r>
          </a:p>
          <a:p>
            <a:pPr lvl="1"/>
            <a:r>
              <a:rPr lang="en-US" altLang="ko-KR" dirty="0"/>
              <a:t>Distributivity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What is an </a:t>
            </a:r>
            <a:r>
              <a:rPr lang="en-US" altLang="ko-KR" i="1" dirty="0"/>
              <a:t>operation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What properties should an operation have?</a:t>
            </a:r>
          </a:p>
          <a:p>
            <a:r>
              <a:rPr lang="en-US" altLang="ko-KR" dirty="0"/>
              <a:t>Do matrices satisfy the properties above?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A5987-A06D-403E-ADE4-6AEE855F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45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B8E2C-BB0A-425B-8FBE-749098B7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73FD0C7-A222-4A7C-975C-A4694EDC5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23921"/>
              </a:xfr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[Def]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 If there exists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such that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pPr>
                  <a:spcBef>
                    <a:spcPts val="600"/>
                  </a:spcBef>
                </a:pPr>
                <a:endParaRPr lang="en-US" altLang="ko-KR" dirty="0"/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be invertible (or nonsingular).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called an inverse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altLang="ko-KR" dirty="0"/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Does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imply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Can a non-square matrix have an inverse?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Is the inverse of a matrix unique?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73FD0C7-A222-4A7C-975C-A4694EDC5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23921"/>
              </a:xfrm>
              <a:blipFill>
                <a:blip r:embed="rId2"/>
                <a:stretch>
                  <a:fillRect l="-953" t="-674" b="-2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741FD-EFAB-4326-BFC7-CF3D6D8D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9AB9F-B7B9-4297-8E1F-9D4110208982}"/>
              </a:ext>
            </a:extLst>
          </p:cNvPr>
          <p:cNvSpPr txBox="1"/>
          <p:nvPr/>
        </p:nvSpPr>
        <p:spPr>
          <a:xfrm>
            <a:off x="8900886" y="2423465"/>
            <a:ext cx="2598057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inv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mldivide</a:t>
            </a:r>
            <a:endParaRPr lang="en-US" altLang="ko-K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44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1.1 What is a vector?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25677-F66B-43B3-AE94-248B669F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D3D414-4A07-4B6E-B634-9400CBE80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invertible with the same size, then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i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𝑘𝐴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D3D414-4A07-4B6E-B634-9400CBE80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0E481-BF40-4A32-8114-BC6BB5EB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3294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D67E-F32E-4F77-97D1-19220B9E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of the inverse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A749D6-7763-46CC-9DC1-E98057AD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13" y="1136342"/>
            <a:ext cx="6103187" cy="5040621"/>
          </a:xfrm>
        </p:spPr>
        <p:txBody>
          <a:bodyPr/>
          <a:lstStyle/>
          <a:p>
            <a:r>
              <a:rPr lang="en-US" altLang="ko-KR" dirty="0"/>
              <a:t>ERO (Elementary Row Operations)</a:t>
            </a:r>
          </a:p>
          <a:p>
            <a:r>
              <a:rPr lang="en-US" altLang="ko-KR" dirty="0"/>
              <a:t>Why do EROs work?</a:t>
            </a:r>
          </a:p>
          <a:p>
            <a:r>
              <a:rPr lang="en-US" altLang="ko-KR" dirty="0"/>
              <a:t>If a matrix is not invertible, how does it fail?</a:t>
            </a:r>
          </a:p>
          <a:p>
            <a:r>
              <a:rPr lang="en-US" altLang="ko-KR" dirty="0"/>
              <a:t>How is the inverse actually calculated?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B0AC8-6C2E-4226-A5DA-843979FD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31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833E2-35A1-4A7B-ABE2-BEA6CA45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5" y="1181052"/>
            <a:ext cx="4824017" cy="1612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C47974-53AF-46D6-84B2-8BC18D5C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5" y="3272182"/>
            <a:ext cx="4722417" cy="150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77BFA-B19B-45B8-8D5A-469559FF46C3}"/>
              </a:ext>
            </a:extLst>
          </p:cNvPr>
          <p:cNvSpPr txBox="1"/>
          <p:nvPr/>
        </p:nvSpPr>
        <p:spPr>
          <a:xfrm>
            <a:off x="9027886" y="4899965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Consolas" panose="020B0609020204030204" pitchFamily="49" charset="0"/>
              </a:rPr>
              <a:t>lu</a:t>
            </a:r>
            <a:endParaRPr lang="en-US" altLang="ko-K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2C546-CA10-42DB-9877-C1FAEA1C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number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9DBEE-22B3-4011-9891-EFA61B08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32</a:t>
            </a:fld>
            <a:endParaRPr lang="en-CA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9E125-ECE1-4502-BC6E-056E2F011F88}"/>
              </a:ext>
            </a:extLst>
          </p:cNvPr>
          <p:cNvSpPr/>
          <p:nvPr/>
        </p:nvSpPr>
        <p:spPr>
          <a:xfrm>
            <a:off x="290456" y="1218438"/>
            <a:ext cx="37445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400" dirty="0">
                <a:latin typeface="Consolas" panose="020B0609020204030204" pitchFamily="49" charset="0"/>
              </a:rPr>
              <a:t>&gt;&gt; A = [ 400, -201</a:t>
            </a:r>
          </a:p>
          <a:p>
            <a:r>
              <a:rPr lang="pt-BR" altLang="ko-KR" sz="2400" dirty="0">
                <a:latin typeface="Consolas" panose="020B0609020204030204" pitchFamily="49" charset="0"/>
              </a:rPr>
              <a:t>        -800,  401];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pt-BR" altLang="ko-KR" sz="2400" dirty="0">
                <a:latin typeface="Consolas" panose="020B0609020204030204" pitchFamily="49" charset="0"/>
              </a:rPr>
              <a:t>&gt;&gt; b = [200, -200]';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A\b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ans =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-100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-200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</a:t>
            </a:r>
            <a:endParaRPr lang="pt-BR" altLang="ko-KR" sz="24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AA5BBB-BEB3-46AC-AD92-F3C6D41F43D1}"/>
              </a:ext>
            </a:extLst>
          </p:cNvPr>
          <p:cNvSpPr/>
          <p:nvPr/>
        </p:nvSpPr>
        <p:spPr>
          <a:xfrm>
            <a:off x="4866085" y="1218438"/>
            <a:ext cx="53810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400" dirty="0">
                <a:latin typeface="Consolas" panose="020B0609020204030204" pitchFamily="49" charset="0"/>
              </a:rPr>
              <a:t>&gt;&gt; A = [ 401, -201</a:t>
            </a:r>
          </a:p>
          <a:p>
            <a:r>
              <a:rPr lang="pt-BR" altLang="ko-KR" sz="2400" dirty="0">
                <a:latin typeface="Consolas" panose="020B0609020204030204" pitchFamily="49" charset="0"/>
              </a:rPr>
              <a:t>        -800,  401];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pt-BR" altLang="ko-KR" sz="2400" dirty="0">
                <a:latin typeface="Consolas" panose="020B0609020204030204" pitchFamily="49" charset="0"/>
              </a:rPr>
              <a:t>&gt;&gt; b = [200, -200]';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A\b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ans =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        40000.0000000364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        79800.0000000726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</a:t>
            </a:r>
            <a:endParaRPr lang="pt-BR" altLang="ko-KR" sz="2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B45CF-C15D-412A-A30B-3A3E2B6ED10D}"/>
              </a:ext>
            </a:extLst>
          </p:cNvPr>
          <p:cNvSpPr txBox="1"/>
          <p:nvPr/>
        </p:nvSpPr>
        <p:spPr>
          <a:xfrm>
            <a:off x="9303487" y="489146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cond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5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040AD-5F02-4F93-8E82-88DE1CE0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Determinant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8DF20-D061-4114-98D8-67E5ABD8B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4571577"/>
            <a:ext cx="11514337" cy="1959852"/>
          </a:xfrm>
        </p:spPr>
        <p:txBody>
          <a:bodyPr>
            <a:normAutofit/>
          </a:bodyPr>
          <a:lstStyle/>
          <a:p>
            <a:r>
              <a:rPr lang="en-US" altLang="ko-KR" dirty="0"/>
              <a:t>So what is the determinant?</a:t>
            </a:r>
          </a:p>
          <a:p>
            <a:r>
              <a:rPr lang="en-US" altLang="ko-KR" dirty="0"/>
              <a:t>Fun fact: Determinant is a </a:t>
            </a:r>
            <a:r>
              <a:rPr lang="en-US" altLang="ko-KR" i="1" dirty="0">
                <a:hlinkClick r:id="rId2"/>
              </a:rPr>
              <a:t>signed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volume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Cofactor expansion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D6329-7B54-4EFB-825D-B9092335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33</a:t>
            </a:fld>
            <a:endParaRPr lang="en-CA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276149-BFC0-47F4-A1E4-82466641A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" y="1136342"/>
            <a:ext cx="5728304" cy="3222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4E0B94-8291-49BF-846A-9ACBC16927AE}"/>
              </a:ext>
            </a:extLst>
          </p:cNvPr>
          <p:cNvSpPr txBox="1"/>
          <p:nvPr/>
        </p:nvSpPr>
        <p:spPr>
          <a:xfrm>
            <a:off x="7797800" y="1567122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det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0B0B2-6E2F-4875-A053-A5E4AED2D6D9}"/>
              </a:ext>
            </a:extLst>
          </p:cNvPr>
          <p:cNvSpPr/>
          <p:nvPr/>
        </p:nvSpPr>
        <p:spPr>
          <a:xfrm>
            <a:off x="0" y="6519446"/>
            <a:ext cx="450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https://www.youtube.com/watch?v=3ROzG6n4yMc</a:t>
            </a:r>
          </a:p>
        </p:txBody>
      </p:sp>
    </p:spTree>
    <p:extLst>
      <p:ext uri="{BB962C8B-B14F-4D97-AF65-F5344CB8AC3E}">
        <p14:creationId xmlns:p14="http://schemas.microsoft.com/office/powerpoint/2010/main" val="3040755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1EF97-6AD9-4F1C-9D26-EFAC8C0B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determinant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35A0AA-808C-420B-92AB-E425CA87B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matrices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)=1</m:t>
                    </m:r>
                    <m:r>
                      <m:rPr>
                        <m:lit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dirty="0" err="1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Row multiplication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: the determinant is multiplied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.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 addition: does not change the determinant.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 switching: change the sign of the determinant.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)=−1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Rows or columns are linearly dependent.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35A0AA-808C-420B-92AB-E425CA87B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30346-DD5A-4D72-ABD6-9265A619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31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Linear Algebra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6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2.1 Span, Subspace, Basis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9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FB48-4BBA-4299-BC21-6DA677F8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rref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:r>
                  <a:rPr lang="en-US" altLang="ko-KR" sz="2400" dirty="0"/>
                  <a:t>(2)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a multiplication of elementary matrices.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invertible.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(4)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(5)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b="0" dirty="0"/>
                  <a:t> is consistent for every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(6) The solution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unique for every vector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(7) Column vectors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(8) Row vectors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(9)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marL="914400" lvl="1" indent="-457200">
                  <a:buAutoNum type="arabicParenBoth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CE76E-D6CF-4FA4-BE70-C43C43D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514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DD3E1-A891-43A5-8953-619C9C8F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(10)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(11) Row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(12) A set of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(13) A set of row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r>
                  <a:rPr lang="en-US" altLang="ko-KR" sz="2400" dirty="0"/>
                  <a:t>(15)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14B24-188D-495D-8FFA-A6C55575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326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996B4-8574-4678-9199-F25B33FC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independence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46253-A9B6-4CE4-9B61-FB8B1C897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Definition of a </a:t>
            </a:r>
            <a:r>
              <a:rPr lang="en-US" altLang="ko-KR"/>
              <a:t>linear combination?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Linearly</a:t>
            </a:r>
            <a:r>
              <a:rPr lang="ko-KR" altLang="en-US" dirty="0"/>
              <a:t> </a:t>
            </a:r>
            <a:r>
              <a:rPr lang="en-US" altLang="ko-KR" dirty="0"/>
              <a:t>independent</a:t>
            </a:r>
            <a:r>
              <a:rPr lang="ko-KR" altLang="en-US" dirty="0"/>
              <a:t> ↔ </a:t>
            </a:r>
            <a:r>
              <a:rPr lang="en-US" altLang="ko-KR" dirty="0"/>
              <a:t>Linearly dependent</a:t>
            </a:r>
          </a:p>
          <a:p>
            <a:pPr lvl="1"/>
            <a:r>
              <a:rPr lang="en-US" altLang="ko-KR" dirty="0"/>
              <a:t>Any subset of linearly independent set is linearly independent.</a:t>
            </a:r>
          </a:p>
          <a:p>
            <a:pPr lvl="1"/>
            <a:r>
              <a:rPr lang="en-US" altLang="ko-KR" dirty="0"/>
              <a:t>Any superset of linearly dependent set is linearly dependent.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Quiz. How can we check if two vectors with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are</a:t>
            </a:r>
            <a:r>
              <a:rPr lang="ko-KR" altLang="en-US" dirty="0"/>
              <a:t> </a:t>
            </a:r>
            <a:r>
              <a:rPr lang="en-US" altLang="ko-KR" dirty="0"/>
              <a:t>linearly</a:t>
            </a:r>
            <a:r>
              <a:rPr lang="ko-KR" altLang="en-US" dirty="0"/>
              <a:t> </a:t>
            </a:r>
            <a:r>
              <a:rPr lang="en-US" altLang="ko-KR" dirty="0"/>
              <a:t>independent? What about three or more vectors?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6674B9-65CB-4A47-AFCD-97BAC9D7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64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F96FF-0C16-46A6-8EFE-04A9030E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en-CA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F97B8-C21E-4617-AC25-64347A08A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matrix?</a:t>
            </a:r>
            <a:endParaRPr lang="en-CA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A735D-2654-44B7-AD80-BD550198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835C7-4181-47F3-A53C-DB2A56D99C3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77329D-B037-4F1D-8E04-1ADA6F9427D4}"/>
              </a:ext>
            </a:extLst>
          </p:cNvPr>
          <p:cNvSpPr/>
          <p:nvPr/>
        </p:nvSpPr>
        <p:spPr>
          <a:xfrm>
            <a:off x="1082675" y="2662771"/>
            <a:ext cx="3054350" cy="2438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FB1C4-62F4-44A1-BAC1-4C8F0817EF4A}"/>
              </a:ext>
            </a:extLst>
          </p:cNvPr>
          <p:cNvSpPr txBox="1"/>
          <p:nvPr/>
        </p:nvSpPr>
        <p:spPr>
          <a:xfrm>
            <a:off x="2194371" y="29964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3753C-56D5-49D1-BDE7-D17A0FB63255}"/>
              </a:ext>
            </a:extLst>
          </p:cNvPr>
          <p:cNvSpPr txBox="1"/>
          <p:nvPr/>
        </p:nvSpPr>
        <p:spPr>
          <a:xfrm>
            <a:off x="2556321" y="36203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D9443-0F8C-4C16-8BEF-87A637F13B08}"/>
              </a:ext>
            </a:extLst>
          </p:cNvPr>
          <p:cNvSpPr txBox="1"/>
          <p:nvPr/>
        </p:nvSpPr>
        <p:spPr>
          <a:xfrm>
            <a:off x="1826963" y="388197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868A1-BE17-4D96-AFEE-DE609A7B0E42}"/>
              </a:ext>
            </a:extLst>
          </p:cNvPr>
          <p:cNvSpPr txBox="1"/>
          <p:nvPr/>
        </p:nvSpPr>
        <p:spPr>
          <a:xfrm>
            <a:off x="3594575" y="3836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5E08817-6476-496B-B2D7-7843D9D04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48453"/>
              </p:ext>
            </p:extLst>
          </p:nvPr>
        </p:nvGraphicFramePr>
        <p:xfrm>
          <a:off x="4771963" y="1655884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BC60F9-CAE0-4240-9D91-C38AE94D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19341"/>
              </p:ext>
            </p:extLst>
          </p:nvPr>
        </p:nvGraphicFramePr>
        <p:xfrm>
          <a:off x="7963574" y="1655884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 gridSpan="2"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2228BAB-7225-4B6A-B27F-5945C73E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9772"/>
              </p:ext>
            </p:extLst>
          </p:nvPr>
        </p:nvGraphicFramePr>
        <p:xfrm>
          <a:off x="4771963" y="4138207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rowSpan="2" gridSpan="3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2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25CBA-8513-4D3C-847D-A1A7B7E1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8F40EB-45E5-4324-A6DC-037D6696C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 vector 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lvl="1"/>
                <a:r>
                  <a:rPr lang="en-US" altLang="ko-KR" dirty="0"/>
                  <a:t>If a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any superset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If a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any subset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What is the minimum size of a set that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? What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8F40EB-45E5-4324-A6DC-037D6696C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6F0E3-3C95-4BDE-AF34-C562893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08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1455C-9176-4D77-B678-2AB4CCBE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and hyperplane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7EAB1-E7D6-4B07-BED3-AB1BE7168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below is a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line is perpendicular to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below is a plane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plane is perpendicular to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7EAB1-E7D6-4B07-BED3-AB1BE7168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8" t="-1693" b="-1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F7A84-C7AC-41A1-B83A-83F1A131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486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EC739-4E29-418A-AE2A-0A36EEC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and hyperplane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C642D-BB81-4672-B425-4EC0A2744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the below is called a hyperplane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hyperplane is perpendicular to the vector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hyperplane passes through the origin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The hyperplane is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solution set of a linear system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 set of vectors that are perpendicular to a vector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C642D-BB81-4672-B425-4EC0A2744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CF566-B0D7-4E07-9035-3F3D1019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072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A572-CEE7-4F73-8845-E1ABE135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Subspace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B9ED26-1B99-4D5D-9F95-5710A9AA6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 nonempty subset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if it is </a:t>
                </a:r>
                <a:r>
                  <a:rPr lang="en-US" altLang="ko-KR" i="1" dirty="0"/>
                  <a:t>closed under scalar multiplication and addition</a:t>
                </a:r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 solution 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Every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a common element. What is it?</a:t>
                </a:r>
              </a:p>
              <a:p>
                <a:r>
                  <a:rPr lang="en-US" altLang="ko-KR" dirty="0"/>
                  <a:t>Quiz.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subspaces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</a:t>
                </a:r>
              </a:p>
              <a:p>
                <a:pPr lvl="1"/>
                <a:r>
                  <a:rPr lang="en-US" altLang="ko-KR" dirty="0"/>
                  <a:t>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also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also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B9ED26-1B99-4D5D-9F95-5710A9AA6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906" b="-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A54FE-1A93-4129-88A5-7E099978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92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B7D8-5DE0-4682-B8AE-7AB6590B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Subspace – General solution of a linear system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2D740F-2C5E-4D1A-8B22-1496A4AA8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834289"/>
              </a:xfr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Pick a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be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Then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also a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consistent, letting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</a:t>
                </a:r>
                <a:r>
                  <a:rPr lang="en-US" altLang="ko-KR" i="1" dirty="0"/>
                  <a:t>any</a:t>
                </a:r>
                <a:r>
                  <a:rPr lang="en-US" altLang="ko-KR" dirty="0"/>
                  <a:t>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Q. Why </a:t>
                </a:r>
                <a:r>
                  <a:rPr lang="en-US" altLang="ko-KR" i="1" dirty="0"/>
                  <a:t>any</a:t>
                </a:r>
                <a:r>
                  <a:rPr lang="en-US" altLang="ko-KR" dirty="0"/>
                  <a:t>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Q. Is the solution space of an </a:t>
                </a:r>
                <a:r>
                  <a:rPr lang="en-US" altLang="ko-KR" i="1" dirty="0"/>
                  <a:t>inhomogeneous</a:t>
                </a:r>
                <a:r>
                  <a:rPr lang="en-US" altLang="ko-KR" dirty="0"/>
                  <a:t> linear system a subspace?</a:t>
                </a:r>
              </a:p>
              <a:p>
                <a:r>
                  <a:rPr lang="en-US" altLang="ko-KR" dirty="0"/>
                  <a:t>Q. What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a unique solution?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2D740F-2C5E-4D1A-8B22-1496A4AA8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834289"/>
              </a:xfrm>
              <a:blipFill>
                <a:blip r:embed="rId2"/>
                <a:stretch>
                  <a:fillRect l="-953" t="-627" b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B3EF4-4E41-48EB-844B-409692DF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324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15C02-585E-4161-B54C-42D80861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Subspace – General solution of a linear system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0E32E5-3A4B-47EC-A075-C789E6DE97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 followings are equivalent.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only the trivial solution.</a:t>
                </a:r>
              </a:p>
              <a:p>
                <a:pPr lvl="1"/>
                <a:r>
                  <a:rPr lang="en-US" altLang="ko-KR" dirty="0"/>
                  <a:t>(2)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at most one solution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more unknowns than equations, it is either inconsistent or has infinitely many </a:t>
                </a:r>
                <a:r>
                  <a:rPr lang="en-US" altLang="ko-KR" dirty="0" err="1"/>
                  <a:t>soultions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col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consists of all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that are orthogonal to every row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0E32E5-3A4B-47EC-A075-C789E6DE97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D8824-563D-45F8-A9F6-950A0FA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95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30AF1-ABFF-42C6-9B0E-19EFF3DC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081D4-1402-4192-B6DC-1107BCB2DE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 set of vectors in a subspace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is </a:t>
                </a:r>
                <a:r>
                  <a:rPr lang="en-US" altLang="ko-KR" b="1" i="1" dirty="0"/>
                  <a:t>a</a:t>
                </a:r>
                <a:r>
                  <a:rPr lang="en-US" altLang="ko-KR" dirty="0"/>
                  <a:t> basis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if it is linearly independent and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Obvious facts</a:t>
                </a:r>
              </a:p>
              <a:p>
                <a:pPr lvl="1"/>
                <a:r>
                  <a:rPr lang="en-US" altLang="ko-KR" dirty="0"/>
                  <a:t>Basis is not unique. (Exception?)</a:t>
                </a:r>
              </a:p>
              <a:p>
                <a:pPr lvl="1"/>
                <a:r>
                  <a:rPr lang="en-US" altLang="ko-KR" dirty="0"/>
                  <a:t>A basis is not a subspace.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subset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superset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V.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superset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linearly dependent.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081D4-1402-4192-B6DC-1107BCB2DE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0C54E-9994-4D2B-A847-7D730216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676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E7166-54A0-42AE-8647-53571A42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 – Quizzes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52055B-E45B-45DA-8507-46DCA3B48A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What is the most </a:t>
                </a:r>
                <a:r>
                  <a:rPr lang="en-US" altLang="ko-KR" i="1" dirty="0"/>
                  <a:t>standard</a:t>
                </a:r>
                <a:r>
                  <a:rPr lang="en-US" altLang="ko-KR" dirty="0"/>
                  <a:t>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a plane through the origin in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a line through the origin in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Why do we say a space is 3-D, a plane is 2-D, a line is 1-D? </a:t>
                </a:r>
              </a:p>
              <a:p>
                <a:r>
                  <a:rPr lang="en-US" altLang="ko-KR" dirty="0"/>
                  <a:t>Can a set of more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vectors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52055B-E45B-45DA-8507-46DCA3B48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40A23-D0E3-4DFF-8525-B944CC77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6433-39F2-498E-B7B8-8D374C3DEB8B}"/>
              </a:ext>
            </a:extLst>
          </p:cNvPr>
          <p:cNvSpPr txBox="1"/>
          <p:nvPr/>
        </p:nvSpPr>
        <p:spPr>
          <a:xfrm>
            <a:off x="9002485" y="754261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orth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21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0A55-1062-4272-A4D2-1213A082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Theorems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FA0747-0433-4B36-9767-77A1C5111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Every vector space has a basis.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Any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exactly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elements. (</a:t>
                </a:r>
                <a:r>
                  <a:rPr lang="en-US" altLang="ko-KR" i="1" dirty="0"/>
                  <a:t>Definition</a:t>
                </a:r>
                <a:r>
                  <a:rPr lang="en-US" altLang="ko-KR" dirty="0"/>
                  <a:t> of dimension)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is a nonzero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every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expressed uniquely as a linear combination of vector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FA0747-0433-4B36-9767-77A1C5111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95CF1-15B4-4BD0-BA96-624E6D11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77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2.2 Fundamental spaces, Rank, Nullity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28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BCDA2-0A3A-42C4-B681-FE243B7E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0CD1-9898-4FCB-AEA0-6BE73EDE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matrix?</a:t>
            </a:r>
            <a:endParaRPr lang="en-CA" altLang="ko-KR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06A44-A082-49AB-A638-4EF2321A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C5BD2-06A8-4837-BFCE-CB77A798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048">
            <a:off x="6543356" y="2721782"/>
            <a:ext cx="2772591" cy="253875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282E09-8A31-404B-B88D-33B978BEB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05385"/>
              </p:ext>
            </p:extLst>
          </p:nvPr>
        </p:nvGraphicFramePr>
        <p:xfrm>
          <a:off x="1531242" y="2552700"/>
          <a:ext cx="3688455" cy="22603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691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8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1C99-B248-41EA-AD55-8F03229A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spaces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58656F-BA9B-416F-84F7-D8A26D175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38605"/>
              </a:xfr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spanned by the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spanned by the column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which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Fundamental spaces of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58656F-BA9B-416F-84F7-D8A26D17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38605"/>
              </a:xfrm>
              <a:blipFill>
                <a:blip r:embed="rId2"/>
                <a:stretch>
                  <a:fillRect l="-953" t="-672" b="-10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671F-471A-4950-99CE-59B947C8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158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68658-D17E-4140-A37D-86E208CB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spaces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1F7B23-F13C-4DAB-950D-09DB356A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Quiz.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how can we check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If we have a basis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of a subspace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and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dirty="0"/>
                  <a:t>, how can we find the linear combination of the vector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to make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1F7B23-F13C-4DAB-950D-09DB356A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58C9C-A1DF-4FE4-803D-1F1DF44C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255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EE9DA2-E85C-423F-A6EB-5DEA3E9B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Rank, Nullity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F2C5003-67C8-4F5A-9034-B4198CC14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[Def]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dimension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the rank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[Def]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dimension of the null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the nullity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[THE Rank Theorem]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For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what is the largest possible value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F2C5003-67C8-4F5A-9034-B4198CC14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79FD90-3E63-4459-8D84-9DF93C37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B930B-88A6-4E50-A066-A54D508D1B3E}"/>
              </a:ext>
            </a:extLst>
          </p:cNvPr>
          <p:cNvSpPr txBox="1"/>
          <p:nvPr/>
        </p:nvSpPr>
        <p:spPr>
          <a:xfrm>
            <a:off x="8915400" y="3118043"/>
            <a:ext cx="2598057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rank</a:t>
            </a:r>
          </a:p>
          <a:p>
            <a:r>
              <a:rPr lang="en-US" altLang="ko-KR" sz="3200" dirty="0">
                <a:latin typeface="Consolas" panose="020B0609020204030204" pitchFamily="49" charset="0"/>
              </a:rPr>
              <a:t>null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17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A5236-2F61-4656-BCB2-9F52E459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of a 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320F69-382F-48BC-9580-AF42A5F4C9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the orthogonal complement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, denoted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defined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of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that are orthogonal to every vector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span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320F69-382F-48BC-9580-AF42A5F4C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743F4-7131-4736-B114-A01F5F8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361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28DF5-BB07-4E63-8E48-3A71DF47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Orthogonal complements of fundamental spaces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3B7251-92CE-4DB7-A45E-6E3353CAC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07313"/>
                <a:ext cx="11514338" cy="50406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are orthogonal complements.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are orthogonal complements.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3B7251-92CE-4DB7-A45E-6E3353CAC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07313"/>
                <a:ext cx="11514338" cy="5040621"/>
              </a:xfrm>
              <a:blipFill>
                <a:blip r:embed="rId2"/>
                <a:stretch>
                  <a:fillRect l="-953" t="-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02CBC-3F67-4A70-8E5E-D83AB9D8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29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CA088-3473-4672-97D7-DF1529E0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 and fundamental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90A0CE-F5F1-4633-99BE-0C62B7DC8E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</a:t>
                </a:r>
              </a:p>
              <a:p>
                <a:pPr lvl="1"/>
                <a:r>
                  <a:rPr lang="en-US" altLang="ko-KR" sz="2800" dirty="0"/>
                  <a:t>Elementary row operations does not change the row space of a matrix.</a:t>
                </a:r>
              </a:p>
              <a:p>
                <a:pPr lvl="1"/>
                <a:r>
                  <a:rPr lang="en-US" altLang="ko-KR" sz="2800" dirty="0"/>
                  <a:t>Elementary row operations does not change the null space of a matrix.</a:t>
                </a:r>
              </a:p>
              <a:p>
                <a:pPr lvl="1"/>
                <a:r>
                  <a:rPr lang="en-US" altLang="ko-KR" sz="2800" dirty="0"/>
                  <a:t>The nonzero row vectors in any row echelon form of a matrix form a basis for the row space of the matrix.</a:t>
                </a:r>
              </a:p>
              <a:p>
                <a:pPr lvl="1"/>
                <a:endParaRPr lang="en-US" altLang="ko-KR" sz="2800" dirty="0"/>
              </a:p>
              <a:p>
                <a:r>
                  <a:rPr lang="en-US" altLang="ko-KR" sz="3200" dirty="0"/>
                  <a:t>Quiz. Do the EROs change the </a:t>
                </a:r>
                <a:r>
                  <a:rPr lang="en-US" altLang="ko-KR" sz="3200" i="1" dirty="0"/>
                  <a:t>column space</a:t>
                </a:r>
                <a:r>
                  <a:rPr lang="en-US" altLang="ko-KR" sz="3200" dirty="0"/>
                  <a:t> of a matrix?</a:t>
                </a:r>
              </a:p>
              <a:p>
                <a:r>
                  <a:rPr lang="en-US" altLang="ko-KR" sz="3200" dirty="0"/>
                  <a:t>Quiz. Given a matrix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3200" dirty="0"/>
                  <a:t>, how can a basis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200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200" dirty="0"/>
                  <a:t> be found?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90A0CE-F5F1-4633-99BE-0C62B7DC8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726" r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30892-46C3-45F2-932D-0F7C64E7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207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49158-0EDE-4660-93C0-C2D877B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 and fundamental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C450C6-441D-44B7-ACCF-9572E080F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are matrices with the same number of columns, then the following statements are 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have the same row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have the same null space.</a:t>
                </a:r>
              </a:p>
              <a:p>
                <a:pPr lvl="1"/>
                <a:r>
                  <a:rPr lang="en-US" altLang="ko-KR" dirty="0"/>
                  <a:t>The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 combinations of the row vector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 and conversely.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C450C6-441D-44B7-ACCF-9572E080F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1EC2A-0377-4CF0-BA8F-3DA09B8E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640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F69F-0544-4482-A531-38CDC622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ERO and fundamental spaces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0479D3-6E69-4924-9777-5FDF7C11F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Quiz. Given a set of vectors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span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Given a linear transformation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0479D3-6E69-4924-9777-5FDF7C11F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DEEA1-2B69-40FF-9D28-2C65B23A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289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D5042-80E3-4FF2-9DF8-5BC853C8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88904E-0210-418C-B7B4-CC62FB83E4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a linear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</a:t>
                </a:r>
                <a:br>
                  <a:rPr lang="en-US" altLang="ko-KR" dirty="0"/>
                </a:br>
                <a:r>
                  <a:rPr lang="en-US" altLang="ko-KR" dirty="0"/>
                  <a:t>assume the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nonzero rows.</a:t>
                </a:r>
                <a:br>
                  <a:rPr lang="en-US" altLang="ko-KR" dirty="0"/>
                </a:br>
                <a:r>
                  <a:rPr lang="en-US" altLang="ko-KR" dirty="0"/>
                  <a:t>How many </a:t>
                </a:r>
                <a:r>
                  <a:rPr lang="en-US" altLang="ko-KR" i="1" dirty="0"/>
                  <a:t>free variables</a:t>
                </a:r>
                <a:r>
                  <a:rPr lang="en-US" altLang="ko-KR" dirty="0"/>
                  <a:t> does the system have?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88904E-0210-418C-B7B4-CC62FB83E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88BD2B-44EC-4871-B034-7D7E3957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58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91FB9-E037-450A-A3F4-083D0AD2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1" y="2979538"/>
            <a:ext cx="5440453" cy="3553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B2F73-86DA-4A5F-B75F-B1BF470F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8" y="2979538"/>
            <a:ext cx="5716366" cy="1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3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4FEC-E84B-41D2-8A2E-86E61AA7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56CD02EB-B39F-4A8E-B11B-D4E13706EA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[Dimension Theorem for Homogeneous System]</a:t>
                </a:r>
                <a:br>
                  <a:rPr lang="en-US" altLang="ko-KR" dirty="0"/>
                </a:br>
                <a:r>
                  <a:rPr lang="en-US" altLang="ko-KR" dirty="0"/>
                  <a:t>If a homogeneous system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 and </a:t>
                </a:r>
                <a:r>
                  <a:rPr lang="en-US" altLang="ko-KR" dirty="0" err="1"/>
                  <a:t>rref</a:t>
                </a:r>
                <a:r>
                  <a:rPr lang="en-US" altLang="ko-KR" dirty="0"/>
                  <a:t> of the augmented matrix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nonzero rows, then the system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free variables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56CD02EB-B39F-4A8E-B11B-D4E13706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A024C-3D81-4365-9499-F0C35D0F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59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52F621-51C2-4E9E-9059-556CBC2B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1" y="2979538"/>
            <a:ext cx="5440453" cy="3553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3BD972-ABC6-4CD9-8546-04E263F09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8" y="2979538"/>
            <a:ext cx="5716366" cy="1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1C28A-38AF-41C2-8593-B8DC34AF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BAA11-040A-4BC6-BBD4-BFFB29C7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vector?</a:t>
            </a:r>
          </a:p>
          <a:p>
            <a:pPr lvl="1"/>
            <a:r>
              <a:rPr lang="en-US" altLang="ko-KR" sz="2800" dirty="0"/>
              <a:t>Something with magnitude and direction?</a:t>
            </a:r>
          </a:p>
          <a:p>
            <a:pPr lvl="1"/>
            <a:r>
              <a:rPr lang="en-US" altLang="ko-KR" sz="2800" dirty="0"/>
              <a:t>A tuple of numbers?</a:t>
            </a:r>
          </a:p>
          <a:p>
            <a:pPr lvl="1"/>
            <a:r>
              <a:rPr lang="en-US" altLang="ko-KR" sz="2800" dirty="0"/>
              <a:t>An arrow?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22FFC-37BA-406E-A960-00E7598E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426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93706-EB6D-421D-8C41-372BCBF5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Rank-Nullity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D31F9D-D871-406B-8DDA-54CD4D28C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4" y="1136342"/>
                <a:ext cx="5222466" cy="5040621"/>
              </a:xfrm>
            </p:spPr>
            <p:txBody>
              <a:bodyPr/>
              <a:lstStyle/>
              <a:p>
                <a:r>
                  <a:rPr lang="en-US" altLang="ko-KR" dirty="0"/>
                  <a:t>[Rank-Nullity Theorem] 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</a:t>
                </a:r>
              </a:p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nullity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How to check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 in </a:t>
                </a:r>
                <a:r>
                  <a:rPr lang="en-US" altLang="ko-KR" dirty="0" err="1"/>
                  <a:t>Matlab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D31F9D-D871-406B-8DDA-54CD4D28C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4" y="1136342"/>
                <a:ext cx="5222466" cy="5040621"/>
              </a:xfrm>
              <a:blipFill>
                <a:blip r:embed="rId2"/>
                <a:stretch>
                  <a:fillRect l="-2100" t="-726" r="-2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407CE-D4F4-4EDD-9386-5BBFBFB1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60</a:t>
            </a:fld>
            <a:endParaRPr lang="en-CA"/>
          </a:p>
        </p:txBody>
      </p:sp>
      <p:pic>
        <p:nvPicPr>
          <p:cNvPr id="1026" name="Picture 2" descr="https://upload.wikimedia.org/wikipedia/commons/thumb/8/8f/Rank-nullity.svg/1024px-Rank-nullity.svg.png">
            <a:extLst>
              <a:ext uri="{FF2B5EF4-FFF2-40B4-BE49-F238E27FC236}">
                <a16:creationId xmlns:a16="http://schemas.microsoft.com/office/drawing/2014/main" id="{06CCD3FF-F63D-4557-A283-714B866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65" y="702207"/>
            <a:ext cx="5655435" cy="57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180BBA-0697-47F0-B436-96D702C02D26}"/>
              </a:ext>
            </a:extLst>
          </p:cNvPr>
          <p:cNvSpPr/>
          <p:nvPr/>
        </p:nvSpPr>
        <p:spPr>
          <a:xfrm>
            <a:off x="292963" y="6279572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https://en.wikipedia.org/wiki/Rank%E2%80%93nullity_theorem</a:t>
            </a:r>
          </a:p>
        </p:txBody>
      </p:sp>
    </p:spTree>
    <p:extLst>
      <p:ext uri="{BB962C8B-B14F-4D97-AF65-F5344CB8AC3E}">
        <p14:creationId xmlns:p14="http://schemas.microsoft.com/office/powerpoint/2010/main" val="301776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8C22F-79C4-4FF0-933E-23485A4A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Rank-Nullity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BE26AA-2C2C-4C49-8B7A-5696DC156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If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matrix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rank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then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Every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nonzero rows.</a:t>
                </a:r>
              </a:p>
              <a:p>
                <a:pPr lvl="1"/>
                <a:r>
                  <a:rPr lang="en-US" altLang="ko-KR" dirty="0"/>
                  <a:t>Every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zero rows.</a:t>
                </a:r>
              </a:p>
              <a:p>
                <a:pPr lvl="1"/>
                <a:r>
                  <a:rPr lang="en-US" altLang="ko-KR" dirty="0"/>
                  <a:t>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pivot variables (leading variables)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free variables.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[The dimension theorem for subspaces] 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BE26AA-2C2C-4C49-8B7A-5696DC156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1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C0A1E-AD08-41D5-A062-8F38D126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053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4BA6B-CE06-4DA6-BB87-92A3D263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 of orthogonal complement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2932C2-182F-4345-A77C-7875AEF2B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, then there is a nonzero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/>
                  <a:t> is a nonzero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dirty="0"/>
                  <a:t> matrix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is a nonzero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dirty="0"/>
                  <a:t> matrix, then the outer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has rank 1. Conversely,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with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rank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factored into a product of the above form.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2932C2-182F-4345-A77C-7875AEF2B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C16142-81B9-4ED8-8C74-A74E1C33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03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8B75D-5311-4A73-A482-B4FDD297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Consistency of a linear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D6995A2-50A5-4893-8948-D845C2C5F0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[The Consistency Theorem]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a linear system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equations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 then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followings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col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The coefficient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the augmented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 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 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have the same rank.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What is the additional condition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to have a unique solution?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D6995A2-50A5-4893-8948-D845C2C5F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DA3CD-4D5A-4BD0-8500-793045DD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8085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27C43-448B-41C4-82B3-1288DE01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column rank, Full row rank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FFA99B-96B3-4854-B4C9-D36589EFE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have </a:t>
                </a:r>
              </a:p>
              <a:p>
                <a:pPr lvl="1"/>
                <a:r>
                  <a:rPr lang="en-US" altLang="ko-KR" dirty="0"/>
                  <a:t>full column rank if its column vectors are linearly independent.</a:t>
                </a:r>
              </a:p>
              <a:p>
                <a:pPr lvl="1"/>
                <a:r>
                  <a:rPr lang="en-US" altLang="ko-KR" dirty="0"/>
                  <a:t>full row rank if its row vectors are linearly independent.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column rank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Column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row rank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If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with full column rank, what can you say about the relative sizes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? What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row rank?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FFA99B-96B3-4854-B4C9-D36589EF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b="-2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59E94-C0F8-417C-8721-F725E9BF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924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B47C-C702-4222-A1C7-9C752C0F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of solutions of a linear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43F2D8D-BD12-4A79-867C-A86C5DD98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 the followings are 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only the trivial solution.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at most one solution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column rank.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</a:t>
                </a:r>
              </a:p>
              <a:p>
                <a:pPr lvl="1"/>
                <a:r>
                  <a:rPr lang="en-US" altLang="ko-KR" dirty="0"/>
                  <a:t>(Overdetermined case)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then 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inconsistent for some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(Underdetermined case)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then for every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 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either inconsistent or has infinitely many </a:t>
                </a:r>
                <a:r>
                  <a:rPr lang="en-US" altLang="ko-KR" dirty="0" err="1"/>
                  <a:t>soultions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Quiz. What about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case?</a:t>
                </a:r>
              </a:p>
              <a:p>
                <a:pPr lvl="1"/>
                <a:r>
                  <a:rPr lang="en-US" altLang="ko-KR" dirty="0"/>
                  <a:t>Quiz. Can an overdetermined case have infinitely many solutions?</a:t>
                </a:r>
              </a:p>
              <a:p>
                <a:pPr lvl="1"/>
                <a:r>
                  <a:rPr lang="en-US" altLang="ko-KR" dirty="0"/>
                  <a:t>Quiz. Can an underdetermined case have exactly one solution?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43F2D8D-BD12-4A79-867C-A86C5DD98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1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E81B1-57B8-4219-A12C-4787692C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64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FB48-4BBA-4299-BC21-6DA677F8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rref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:r>
                  <a:rPr lang="en-US" altLang="ko-KR" sz="2400" dirty="0"/>
                  <a:t>(2)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a multiplication of elementary matrices.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invertible.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(4)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(5)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b="0" dirty="0"/>
                  <a:t> is consistent for every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(6) The solution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unique for every vector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(7) Column vectors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(8) Row vectors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(9)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marL="914400" lvl="1" indent="-457200">
                  <a:buAutoNum type="arabicParenBoth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CE76E-D6CF-4FA4-BE70-C43C43D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355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DD3E1-A891-43A5-8953-619C9C8F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(10)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(11) Row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(12) A set of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(13) A set of row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r>
                  <a:rPr lang="en-US" altLang="ko-KR" sz="2400" dirty="0"/>
                  <a:t>(15)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14B24-188D-495D-8FFA-A6C55575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853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2.3 Applications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21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A6FC56-DE3E-4C74-A80D-53069606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C466C-1CEA-499F-BC85-BB0E69F8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69</a:t>
            </a:fld>
            <a:endParaRPr lang="en-CA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E5EAA-19C4-41BA-9F85-220673701B80}"/>
              </a:ext>
            </a:extLst>
          </p:cNvPr>
          <p:cNvSpPr/>
          <p:nvPr/>
        </p:nvSpPr>
        <p:spPr>
          <a:xfrm>
            <a:off x="767128" y="1819354"/>
            <a:ext cx="739566" cy="8719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545FE50-8E0B-4950-B053-4DE2FECED746}"/>
              </a:ext>
            </a:extLst>
          </p:cNvPr>
          <p:cNvSpPr/>
          <p:nvPr/>
        </p:nvSpPr>
        <p:spPr>
          <a:xfrm>
            <a:off x="1506694" y="2255349"/>
            <a:ext cx="1812271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68710-437D-4918-ADB7-8699B13A6085}"/>
              </a:ext>
            </a:extLst>
          </p:cNvPr>
          <p:cNvSpPr/>
          <p:nvPr/>
        </p:nvSpPr>
        <p:spPr>
          <a:xfrm>
            <a:off x="3318965" y="1876831"/>
            <a:ext cx="757036" cy="7570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364E1-CFB5-40F0-B169-6858D3484ABD}"/>
              </a:ext>
            </a:extLst>
          </p:cNvPr>
          <p:cNvCxnSpPr>
            <a:cxnSpLocks/>
          </p:cNvCxnSpPr>
          <p:nvPr/>
        </p:nvCxnSpPr>
        <p:spPr>
          <a:xfrm flipV="1">
            <a:off x="3697483" y="1316732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/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099293-129B-4461-9ED0-C471D2BAC29A}"/>
              </a:ext>
            </a:extLst>
          </p:cNvPr>
          <p:cNvCxnSpPr>
            <a:cxnSpLocks/>
          </p:cNvCxnSpPr>
          <p:nvPr/>
        </p:nvCxnSpPr>
        <p:spPr>
          <a:xfrm flipV="1">
            <a:off x="1526699" y="2567722"/>
            <a:ext cx="175787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/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3F09A1-AC6C-496B-A4A5-F9F65F7A6CEB}"/>
              </a:ext>
            </a:extLst>
          </p:cNvPr>
          <p:cNvCxnSpPr>
            <a:cxnSpLocks/>
          </p:cNvCxnSpPr>
          <p:nvPr/>
        </p:nvCxnSpPr>
        <p:spPr>
          <a:xfrm flipV="1">
            <a:off x="4076001" y="225534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/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blipFill>
                <a:blip r:embed="rId4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원호 18">
            <a:extLst>
              <a:ext uri="{FF2B5EF4-FFF2-40B4-BE49-F238E27FC236}">
                <a16:creationId xmlns:a16="http://schemas.microsoft.com/office/drawing/2014/main" id="{44CEE922-03D4-4575-99EA-60096EC8FD3A}"/>
              </a:ext>
            </a:extLst>
          </p:cNvPr>
          <p:cNvSpPr/>
          <p:nvPr/>
        </p:nvSpPr>
        <p:spPr>
          <a:xfrm rot="10800000">
            <a:off x="3422470" y="196224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/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/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/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/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9FC9038C-AD0A-4A63-A121-7CDCB5C67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1563" y="3019195"/>
            <a:ext cx="5610637" cy="237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/>
              <p:nvPr/>
            </p:nvSpPr>
            <p:spPr>
              <a:xfrm>
                <a:off x="6441567" y="5622501"/>
                <a:ext cx="19497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𝐶𝐹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567" y="5622501"/>
                <a:ext cx="194970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60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AA14-2416-4AEF-8D17-699CDBC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6F493-B5F9-4358-9609-1602762BF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Operations between vectors</a:t>
            </a:r>
          </a:p>
          <a:p>
            <a:pPr lvl="1"/>
            <a:r>
              <a:rPr lang="en-US" altLang="ko-KR" sz="2800" dirty="0"/>
              <a:t>Addition</a:t>
            </a:r>
          </a:p>
          <a:p>
            <a:pPr lvl="1"/>
            <a:r>
              <a:rPr lang="en-US" altLang="ko-KR" sz="2800" dirty="0"/>
              <a:t>Scalar multiplication</a:t>
            </a:r>
          </a:p>
          <a:p>
            <a:pPr lvl="1"/>
            <a:endParaRPr lang="en-US" altLang="ko-KR" sz="2800" dirty="0"/>
          </a:p>
          <a:p>
            <a:r>
              <a:rPr lang="en-US" altLang="ko-KR" sz="3200" dirty="0"/>
              <a:t>What is a </a:t>
            </a:r>
            <a:r>
              <a:rPr lang="en-US" altLang="ko-KR" sz="3200" i="1" dirty="0"/>
              <a:t>linear</a:t>
            </a:r>
            <a:r>
              <a:rPr lang="en-US" altLang="ko-KR" sz="3200" dirty="0"/>
              <a:t> operation?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10CE4-5732-449A-8709-521DBC6B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328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F1EB-2BE9-44AA-9357-4921EAF8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327705-83AE-4DA5-AF2B-B53653C6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70</a:t>
            </a:fld>
            <a:endParaRPr lang="en-CA"/>
          </a:p>
        </p:txBody>
      </p:sp>
      <p:pic>
        <p:nvPicPr>
          <p:cNvPr id="4" name="_x226008608" descr="EMB000023c849d8">
            <a:extLst>
              <a:ext uri="{FF2B5EF4-FFF2-40B4-BE49-F238E27FC236}">
                <a16:creationId xmlns:a16="http://schemas.microsoft.com/office/drawing/2014/main" id="{3578FB7A-8A06-420A-BE38-033985AA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929404"/>
            <a:ext cx="5148412" cy="42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D963D-3F6D-4194-BA57-6E9A05E7FC95}"/>
                  </a:ext>
                </a:extLst>
              </p:cNvPr>
              <p:cNvSpPr txBox="1"/>
              <p:nvPr/>
            </p:nvSpPr>
            <p:spPr>
              <a:xfrm>
                <a:off x="5226694" y="1109042"/>
                <a:ext cx="6576562" cy="5067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D963D-3F6D-4194-BA57-6E9A05E7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694" y="1109042"/>
                <a:ext cx="6576562" cy="5067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7574-636A-4E39-9309-6B93F22B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EB5160-1E52-44D3-AE17-A6932BC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71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518F8F-7C94-4635-B7E0-FFB49337E6FB}"/>
              </a:ext>
            </a:extLst>
          </p:cNvPr>
          <p:cNvSpPr/>
          <p:nvPr/>
        </p:nvSpPr>
        <p:spPr>
          <a:xfrm>
            <a:off x="479149" y="1563114"/>
            <a:ext cx="457200" cy="539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13A4097-4665-4DE1-9758-5040AD049AEA}"/>
              </a:ext>
            </a:extLst>
          </p:cNvPr>
          <p:cNvSpPr/>
          <p:nvPr/>
        </p:nvSpPr>
        <p:spPr>
          <a:xfrm>
            <a:off x="936349" y="1832646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CF5B4-AE13-4C6B-B762-5A7529DBC072}"/>
              </a:ext>
            </a:extLst>
          </p:cNvPr>
          <p:cNvSpPr/>
          <p:nvPr/>
        </p:nvSpPr>
        <p:spPr>
          <a:xfrm>
            <a:off x="2056695" y="1598646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70B87B7-8CE2-4277-B576-4DDF9E9E7774}"/>
              </a:ext>
            </a:extLst>
          </p:cNvPr>
          <p:cNvSpPr/>
          <p:nvPr/>
        </p:nvSpPr>
        <p:spPr>
          <a:xfrm rot="5400000">
            <a:off x="1738245" y="2626819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62832-233B-4BA5-B331-B6A72A450F19}"/>
              </a:ext>
            </a:extLst>
          </p:cNvPr>
          <p:cNvSpPr/>
          <p:nvPr/>
        </p:nvSpPr>
        <p:spPr>
          <a:xfrm>
            <a:off x="2064418" y="3170550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D48473-B0DE-4E62-850D-0A6994817765}"/>
              </a:ext>
            </a:extLst>
          </p:cNvPr>
          <p:cNvCxnSpPr>
            <a:cxnSpLocks/>
          </p:cNvCxnSpPr>
          <p:nvPr/>
        </p:nvCxnSpPr>
        <p:spPr>
          <a:xfrm flipV="1">
            <a:off x="2298418" y="1038547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E74D47-9467-4663-890C-F06F976F964B}"/>
                  </a:ext>
                </a:extLst>
              </p:cNvPr>
              <p:cNvSpPr txBox="1"/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E74D47-9467-4663-890C-F06F976F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960511-1CA9-4AB2-8C15-3D82C76047EE}"/>
              </a:ext>
            </a:extLst>
          </p:cNvPr>
          <p:cNvCxnSpPr>
            <a:cxnSpLocks/>
          </p:cNvCxnSpPr>
          <p:nvPr/>
        </p:nvCxnSpPr>
        <p:spPr>
          <a:xfrm flipV="1">
            <a:off x="2532418" y="338866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E54375-1428-4402-A027-11B994E50B20}"/>
                  </a:ext>
                </a:extLst>
              </p:cNvPr>
              <p:cNvSpPr txBox="1"/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E54375-1428-4402-A027-11B994E50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blipFill>
                <a:blip r:embed="rId3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원호 23">
            <a:extLst>
              <a:ext uri="{FF2B5EF4-FFF2-40B4-BE49-F238E27FC236}">
                <a16:creationId xmlns:a16="http://schemas.microsoft.com/office/drawing/2014/main" id="{E3093EDA-80BF-4861-B8A2-6FFCF51FA433}"/>
              </a:ext>
            </a:extLst>
          </p:cNvPr>
          <p:cNvSpPr/>
          <p:nvPr/>
        </p:nvSpPr>
        <p:spPr>
          <a:xfrm rot="10800000">
            <a:off x="2251386" y="335376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5B357B-41A6-400D-8892-B5ED0254E372}"/>
                  </a:ext>
                </a:extLst>
              </p:cNvPr>
              <p:cNvSpPr txBox="1"/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5B357B-41A6-400D-8892-B5ED0254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1E9592-C540-4619-A194-2C6F00973797}"/>
              </a:ext>
            </a:extLst>
          </p:cNvPr>
          <p:cNvSpPr/>
          <p:nvPr/>
        </p:nvSpPr>
        <p:spPr>
          <a:xfrm>
            <a:off x="5065880" y="1096597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205B-7642-45D8-BE09-3F9F7687D3EB}"/>
              </a:ext>
            </a:extLst>
          </p:cNvPr>
          <p:cNvSpPr/>
          <p:nvPr/>
        </p:nvSpPr>
        <p:spPr>
          <a:xfrm>
            <a:off x="5695007" y="1132162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3891CF-5CCF-4364-86DD-48E657F6FF7E}"/>
              </a:ext>
            </a:extLst>
          </p:cNvPr>
          <p:cNvSpPr/>
          <p:nvPr/>
        </p:nvSpPr>
        <p:spPr>
          <a:xfrm>
            <a:off x="7034866" y="1127375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A381FA-B537-46EE-A543-BDCF77516354}"/>
              </a:ext>
            </a:extLst>
          </p:cNvPr>
          <p:cNvSpPr/>
          <p:nvPr/>
        </p:nvSpPr>
        <p:spPr>
          <a:xfrm>
            <a:off x="8362173" y="2834639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A15998-7FBB-4A18-878E-677C0DAC6D7C}"/>
              </a:ext>
            </a:extLst>
          </p:cNvPr>
          <p:cNvSpPr/>
          <p:nvPr/>
        </p:nvSpPr>
        <p:spPr>
          <a:xfrm rot="10800000" flipV="1">
            <a:off x="8362173" y="1129961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CA0EB9-952F-4DDE-A0A8-C21BB3017872}"/>
              </a:ext>
            </a:extLst>
          </p:cNvPr>
          <p:cNvSpPr/>
          <p:nvPr/>
        </p:nvSpPr>
        <p:spPr>
          <a:xfrm rot="10800000" flipV="1">
            <a:off x="5698181" y="2832438"/>
            <a:ext cx="1082808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259475-4633-4EFF-9620-790C1A506736}"/>
              </a:ext>
            </a:extLst>
          </p:cNvPr>
          <p:cNvSpPr/>
          <p:nvPr/>
        </p:nvSpPr>
        <p:spPr>
          <a:xfrm>
            <a:off x="7028515" y="2832437"/>
            <a:ext cx="1082807" cy="771912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EA2EE4-D729-4E6A-8FBC-2AF40A6C0772}"/>
              </a:ext>
            </a:extLst>
          </p:cNvPr>
          <p:cNvSpPr/>
          <p:nvPr/>
        </p:nvSpPr>
        <p:spPr>
          <a:xfrm>
            <a:off x="9695445" y="1096597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88DF3C1-B38C-42BC-8C37-3FFAA2A94804}"/>
              </a:ext>
            </a:extLst>
          </p:cNvPr>
          <p:cNvSpPr/>
          <p:nvPr/>
        </p:nvSpPr>
        <p:spPr>
          <a:xfrm flipV="1">
            <a:off x="5437955" y="14927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59273CF9-1488-4E73-9992-F05D82CBABBB}"/>
              </a:ext>
            </a:extLst>
          </p:cNvPr>
          <p:cNvSpPr/>
          <p:nvPr/>
        </p:nvSpPr>
        <p:spPr>
          <a:xfrm flipV="1">
            <a:off x="6777814" y="128377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EFC75156-8432-41ED-9E1C-CB9DAFA559B3}"/>
              </a:ext>
            </a:extLst>
          </p:cNvPr>
          <p:cNvSpPr/>
          <p:nvPr/>
        </p:nvSpPr>
        <p:spPr>
          <a:xfrm flipV="1">
            <a:off x="5444711" y="2991297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1D5BBA3B-5B41-46F0-A7C6-FFE6B084786D}"/>
              </a:ext>
            </a:extLst>
          </p:cNvPr>
          <p:cNvSpPr/>
          <p:nvPr/>
        </p:nvSpPr>
        <p:spPr>
          <a:xfrm flipV="1">
            <a:off x="6777814" y="32378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43F947BF-F811-46F5-B856-A72C15ED3522}"/>
              </a:ext>
            </a:extLst>
          </p:cNvPr>
          <p:cNvSpPr/>
          <p:nvPr/>
        </p:nvSpPr>
        <p:spPr>
          <a:xfrm flipV="1">
            <a:off x="8112489" y="128377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9C96FF4-9721-471E-947E-780B5D3E9136}"/>
              </a:ext>
            </a:extLst>
          </p:cNvPr>
          <p:cNvSpPr/>
          <p:nvPr/>
        </p:nvSpPr>
        <p:spPr>
          <a:xfrm flipV="1">
            <a:off x="9444681" y="14927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9E07613A-CAE6-4AC9-B575-952386C76445}"/>
              </a:ext>
            </a:extLst>
          </p:cNvPr>
          <p:cNvSpPr/>
          <p:nvPr/>
        </p:nvSpPr>
        <p:spPr>
          <a:xfrm flipV="1">
            <a:off x="9441507" y="2991297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A1E0BDD7-26AE-45C4-A6A2-52E017C8F138}"/>
              </a:ext>
            </a:extLst>
          </p:cNvPr>
          <p:cNvSpPr/>
          <p:nvPr/>
        </p:nvSpPr>
        <p:spPr>
          <a:xfrm flipV="1">
            <a:off x="8107610" y="32378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E23C207-69EA-432A-94A8-00C76C109294}"/>
              </a:ext>
            </a:extLst>
          </p:cNvPr>
          <p:cNvCxnSpPr>
            <a:cxnSpLocks/>
          </p:cNvCxnSpPr>
          <p:nvPr/>
        </p:nvCxnSpPr>
        <p:spPr>
          <a:xfrm flipH="1" flipV="1">
            <a:off x="5448868" y="2223828"/>
            <a:ext cx="81638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4FEF8F6-B7E5-44BF-B992-CBAF99FE9E91}"/>
              </a:ext>
            </a:extLst>
          </p:cNvPr>
          <p:cNvCxnSpPr>
            <a:cxnSpLocks/>
          </p:cNvCxnSpPr>
          <p:nvPr/>
        </p:nvCxnSpPr>
        <p:spPr>
          <a:xfrm>
            <a:off x="8915400" y="2223828"/>
            <a:ext cx="7647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E67D23-FB88-455C-AC2D-616158CEBC99}"/>
                  </a:ext>
                </a:extLst>
              </p:cNvPr>
              <p:cNvSpPr txBox="1"/>
              <p:nvPr/>
            </p:nvSpPr>
            <p:spPr>
              <a:xfrm>
                <a:off x="6279653" y="199299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E67D23-FB88-455C-AC2D-616158CEB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653" y="1992995"/>
                <a:ext cx="4518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1DA95E-586B-43F7-8FD6-07524037982E}"/>
                  </a:ext>
                </a:extLst>
              </p:cNvPr>
              <p:cNvSpPr txBox="1"/>
              <p:nvPr/>
            </p:nvSpPr>
            <p:spPr>
              <a:xfrm>
                <a:off x="8463545" y="199299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1DA95E-586B-43F7-8FD6-07524037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45" y="1992995"/>
                <a:ext cx="4518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40F0E46-7B26-4A7A-A99E-D302AE340793}"/>
              </a:ext>
            </a:extLst>
          </p:cNvPr>
          <p:cNvCxnSpPr>
            <a:cxnSpLocks/>
          </p:cNvCxnSpPr>
          <p:nvPr/>
        </p:nvCxnSpPr>
        <p:spPr>
          <a:xfrm>
            <a:off x="7569918" y="1437359"/>
            <a:ext cx="0" cy="5251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69E218A-8B05-43DB-A824-21C5A10BB871}"/>
                  </a:ext>
                </a:extLst>
              </p:cNvPr>
              <p:cNvSpPr txBox="1"/>
              <p:nvPr/>
            </p:nvSpPr>
            <p:spPr>
              <a:xfrm>
                <a:off x="7352209" y="1921018"/>
                <a:ext cx="430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69E218A-8B05-43DB-A824-21C5A10BB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09" y="1921018"/>
                <a:ext cx="43075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568FE338-35AB-4107-909E-B7863E491F70}"/>
              </a:ext>
            </a:extLst>
          </p:cNvPr>
          <p:cNvSpPr/>
          <p:nvPr/>
        </p:nvSpPr>
        <p:spPr>
          <a:xfrm>
            <a:off x="7014226" y="5712890"/>
            <a:ext cx="1089158" cy="827861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B81F2F67-2F1B-4F20-9DEE-52E2F5989943}"/>
              </a:ext>
            </a:extLst>
          </p:cNvPr>
          <p:cNvSpPr/>
          <p:nvPr/>
        </p:nvSpPr>
        <p:spPr>
          <a:xfrm flipV="1">
            <a:off x="5430422" y="581815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5547257C-4F48-46D0-9825-75475CE9942D}"/>
              </a:ext>
            </a:extLst>
          </p:cNvPr>
          <p:cNvSpPr/>
          <p:nvPr/>
        </p:nvSpPr>
        <p:spPr>
          <a:xfrm flipV="1">
            <a:off x="6763525" y="616341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D60DAFC8-5A9C-4108-9C6B-10DDB862E205}"/>
              </a:ext>
            </a:extLst>
          </p:cNvPr>
          <p:cNvSpPr/>
          <p:nvPr/>
        </p:nvSpPr>
        <p:spPr>
          <a:xfrm flipV="1">
            <a:off x="6758429" y="581815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6A1E66A2-17E3-4616-87E6-4D09383A2850}"/>
              </a:ext>
            </a:extLst>
          </p:cNvPr>
          <p:cNvSpPr/>
          <p:nvPr/>
        </p:nvSpPr>
        <p:spPr>
          <a:xfrm flipV="1">
            <a:off x="5430775" y="616341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7C30C50-49FB-43A3-9E7F-420DC8E9733F}"/>
              </a:ext>
            </a:extLst>
          </p:cNvPr>
          <p:cNvSpPr/>
          <p:nvPr/>
        </p:nvSpPr>
        <p:spPr>
          <a:xfrm flipV="1">
            <a:off x="5428513" y="416572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D8E147A4-6EB8-4D85-B6C8-58CD2413812B}"/>
              </a:ext>
            </a:extLst>
          </p:cNvPr>
          <p:cNvSpPr/>
          <p:nvPr/>
        </p:nvSpPr>
        <p:spPr>
          <a:xfrm flipV="1">
            <a:off x="6761616" y="451098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967E11F3-7126-4745-846F-FDD0621DE688}"/>
              </a:ext>
            </a:extLst>
          </p:cNvPr>
          <p:cNvSpPr/>
          <p:nvPr/>
        </p:nvSpPr>
        <p:spPr>
          <a:xfrm flipV="1">
            <a:off x="6756520" y="417289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488F6B6F-D297-4039-8C90-E6A0B2B94886}"/>
              </a:ext>
            </a:extLst>
          </p:cNvPr>
          <p:cNvSpPr/>
          <p:nvPr/>
        </p:nvSpPr>
        <p:spPr>
          <a:xfrm flipV="1">
            <a:off x="5428866" y="451098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9544F3BB-461C-4CC4-9514-1EDB6C7D7045}"/>
              </a:ext>
            </a:extLst>
          </p:cNvPr>
          <p:cNvSpPr/>
          <p:nvPr/>
        </p:nvSpPr>
        <p:spPr>
          <a:xfrm flipV="1">
            <a:off x="8104627" y="416828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895E0E22-7454-46CF-B759-1E6ECF3ABEF2}"/>
              </a:ext>
            </a:extLst>
          </p:cNvPr>
          <p:cNvSpPr/>
          <p:nvPr/>
        </p:nvSpPr>
        <p:spPr>
          <a:xfrm flipV="1">
            <a:off x="9437730" y="45135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45E50030-73EF-4E51-B8BE-BEDD79748E6C}"/>
              </a:ext>
            </a:extLst>
          </p:cNvPr>
          <p:cNvSpPr/>
          <p:nvPr/>
        </p:nvSpPr>
        <p:spPr>
          <a:xfrm flipV="1">
            <a:off x="9432634" y="417545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ECC7724E-0988-48E0-8D2A-D4F63CE09777}"/>
              </a:ext>
            </a:extLst>
          </p:cNvPr>
          <p:cNvSpPr/>
          <p:nvPr/>
        </p:nvSpPr>
        <p:spPr>
          <a:xfrm flipV="1">
            <a:off x="8104980" y="45135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69942112-B6DF-4DCC-9DC1-8B64F1EF1BB6}"/>
              </a:ext>
            </a:extLst>
          </p:cNvPr>
          <p:cNvSpPr/>
          <p:nvPr/>
        </p:nvSpPr>
        <p:spPr>
          <a:xfrm flipV="1">
            <a:off x="8092184" y="5828260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7B676D92-37F4-4A2F-8CD4-FE3D8D3547F6}"/>
              </a:ext>
            </a:extLst>
          </p:cNvPr>
          <p:cNvSpPr/>
          <p:nvPr/>
        </p:nvSpPr>
        <p:spPr>
          <a:xfrm flipV="1">
            <a:off x="9425287" y="61735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CDD4444C-ED2A-44DE-8D04-C139D0F58181}"/>
              </a:ext>
            </a:extLst>
          </p:cNvPr>
          <p:cNvSpPr/>
          <p:nvPr/>
        </p:nvSpPr>
        <p:spPr>
          <a:xfrm flipV="1">
            <a:off x="9420191" y="5835425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336E66F3-E4BB-453F-A6E2-0CF2482144AF}"/>
              </a:ext>
            </a:extLst>
          </p:cNvPr>
          <p:cNvSpPr/>
          <p:nvPr/>
        </p:nvSpPr>
        <p:spPr>
          <a:xfrm flipV="1">
            <a:off x="8092537" y="61735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D9F808C-2867-42EA-B725-F4A715994951}"/>
              </a:ext>
            </a:extLst>
          </p:cNvPr>
          <p:cNvSpPr/>
          <p:nvPr/>
        </p:nvSpPr>
        <p:spPr>
          <a:xfrm>
            <a:off x="5660215" y="4068564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D993565-0A63-4E9D-A8C5-D392F2C8A339}"/>
              </a:ext>
            </a:extLst>
          </p:cNvPr>
          <p:cNvSpPr/>
          <p:nvPr/>
        </p:nvSpPr>
        <p:spPr>
          <a:xfrm>
            <a:off x="8344098" y="6052671"/>
            <a:ext cx="1090814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BD0D1E0-D379-4E09-AA4D-7AB483D6F5D9}"/>
              </a:ext>
            </a:extLst>
          </p:cNvPr>
          <p:cNvSpPr/>
          <p:nvPr/>
        </p:nvSpPr>
        <p:spPr>
          <a:xfrm rot="10800000" flipV="1">
            <a:off x="8343546" y="4068564"/>
            <a:ext cx="1115142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B32095A-D172-48AB-81C9-40ED35BC47F5}"/>
              </a:ext>
            </a:extLst>
          </p:cNvPr>
          <p:cNvSpPr/>
          <p:nvPr/>
        </p:nvSpPr>
        <p:spPr>
          <a:xfrm rot="10800000" flipV="1">
            <a:off x="5660215" y="6052671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496F003-5CFF-4E9E-8E70-7C5AE67FDF1A}"/>
              </a:ext>
            </a:extLst>
          </p:cNvPr>
          <p:cNvSpPr/>
          <p:nvPr/>
        </p:nvSpPr>
        <p:spPr>
          <a:xfrm rot="10800000" flipV="1">
            <a:off x="5660215" y="5718889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F40060A-9C47-4A56-B1DD-95FD5679D180}"/>
              </a:ext>
            </a:extLst>
          </p:cNvPr>
          <p:cNvSpPr/>
          <p:nvPr/>
        </p:nvSpPr>
        <p:spPr>
          <a:xfrm>
            <a:off x="5660215" y="4407314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07417D-CB9A-4E44-9EA3-5348695E3E07}"/>
              </a:ext>
            </a:extLst>
          </p:cNvPr>
          <p:cNvSpPr/>
          <p:nvPr/>
        </p:nvSpPr>
        <p:spPr>
          <a:xfrm rot="10800000" flipV="1">
            <a:off x="8343546" y="4407314"/>
            <a:ext cx="1115142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DE4DF0-2390-422B-B690-D07829B36D9A}"/>
              </a:ext>
            </a:extLst>
          </p:cNvPr>
          <p:cNvSpPr/>
          <p:nvPr/>
        </p:nvSpPr>
        <p:spPr>
          <a:xfrm>
            <a:off x="8344263" y="5718889"/>
            <a:ext cx="1083550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AE3E10-F7D1-4BD8-84EF-849876CB6606}"/>
              </a:ext>
            </a:extLst>
          </p:cNvPr>
          <p:cNvSpPr/>
          <p:nvPr/>
        </p:nvSpPr>
        <p:spPr>
          <a:xfrm>
            <a:off x="5065880" y="4032999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87BD147-51A9-4DD0-977C-ABA5CE12BA06}"/>
              </a:ext>
            </a:extLst>
          </p:cNvPr>
          <p:cNvSpPr/>
          <p:nvPr/>
        </p:nvSpPr>
        <p:spPr>
          <a:xfrm>
            <a:off x="6996475" y="4064449"/>
            <a:ext cx="1121945" cy="556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B5DF99D-E59E-4B30-B4BE-9B0099DE0881}"/>
              </a:ext>
            </a:extLst>
          </p:cNvPr>
          <p:cNvSpPr/>
          <p:nvPr/>
        </p:nvSpPr>
        <p:spPr>
          <a:xfrm>
            <a:off x="9676393" y="4032999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C41CAD7-F7FC-42E3-8032-9D4527F5509C}"/>
                  </a:ext>
                </a:extLst>
              </p:cNvPr>
              <p:cNvSpPr txBox="1"/>
              <p:nvPr/>
            </p:nvSpPr>
            <p:spPr>
              <a:xfrm>
                <a:off x="1237210" y="5095285"/>
                <a:ext cx="23065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𝐶𝐹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C41CAD7-F7FC-42E3-8032-9D4527F55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10" y="5095285"/>
                <a:ext cx="230659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367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354C1-C1F5-46E2-994F-7DAB78B7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Finite Element Analysis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90F174-5B49-4FDE-9A5A-7A4440ED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72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AAEBEBB0-0ACF-4EA3-88D7-AFA07A1B0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215230"/>
            <a:ext cx="8509000" cy="47863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0FA6E8-AE71-48F1-893B-FBD0C0C8EFA1}"/>
              </a:ext>
            </a:extLst>
          </p:cNvPr>
          <p:cNvSpPr/>
          <p:nvPr/>
        </p:nvSpPr>
        <p:spPr>
          <a:xfrm>
            <a:off x="0" y="6550223"/>
            <a:ext cx="3908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2"/>
              </a:rPr>
              <a:t>https://www.youtube.com/watch?v=GHjopp47vvQ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223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EA812-4978-4906-A254-B8D7CFA9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Truss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2E2D02-5A6B-4E57-913E-7EF132E0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73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70BEE-3844-4DA9-A5DC-DAF9E021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6" y="1076044"/>
            <a:ext cx="5298262" cy="2760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9AAA00-7BFE-4031-A844-BC749708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75" y="3517285"/>
            <a:ext cx="6087581" cy="30216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0416E-A3C9-400B-90FA-A95C65CCD978}"/>
              </a:ext>
            </a:extLst>
          </p:cNvPr>
          <p:cNvSpPr/>
          <p:nvPr/>
        </p:nvSpPr>
        <p:spPr>
          <a:xfrm>
            <a:off x="0" y="6550223"/>
            <a:ext cx="3924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https://www.youtube.com/watch?v=Hn_iozUo9m4</a:t>
            </a:r>
          </a:p>
        </p:txBody>
      </p:sp>
    </p:spTree>
    <p:extLst>
      <p:ext uri="{BB962C8B-B14F-4D97-AF65-F5344CB8AC3E}">
        <p14:creationId xmlns:p14="http://schemas.microsoft.com/office/powerpoint/2010/main" val="3051683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B735E-9763-481B-86CF-759F3D0D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Mechanism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502B2-E7C1-437D-93A9-92FB5896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74</a:t>
            </a:fld>
            <a:endParaRPr lang="en-CA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4C5AA6-EB81-4140-A45A-01433C5DE14F}"/>
              </a:ext>
            </a:extLst>
          </p:cNvPr>
          <p:cNvGrpSpPr/>
          <p:nvPr/>
        </p:nvGrpSpPr>
        <p:grpSpPr>
          <a:xfrm>
            <a:off x="1018540" y="1530799"/>
            <a:ext cx="3132337" cy="4606191"/>
            <a:chOff x="1729740" y="2255450"/>
            <a:chExt cx="3132337" cy="46061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32D466-49EB-4DF9-A035-B60F97844301}"/>
                </a:ext>
              </a:extLst>
            </p:cNvPr>
            <p:cNvSpPr/>
            <p:nvPr/>
          </p:nvSpPr>
          <p:spPr>
            <a:xfrm>
              <a:off x="3810431" y="2255450"/>
              <a:ext cx="176099" cy="1389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6F7350-4769-460F-9A3E-5440FE4AA37D}"/>
                </a:ext>
              </a:extLst>
            </p:cNvPr>
            <p:cNvSpPr/>
            <p:nvPr/>
          </p:nvSpPr>
          <p:spPr>
            <a:xfrm>
              <a:off x="3090341" y="2255450"/>
              <a:ext cx="176099" cy="1389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E38D79A-D7B0-41D0-9210-8A480F6DC3AD}"/>
                </a:ext>
              </a:extLst>
            </p:cNvPr>
            <p:cNvSpPr/>
            <p:nvPr/>
          </p:nvSpPr>
          <p:spPr>
            <a:xfrm>
              <a:off x="3310127" y="5799558"/>
              <a:ext cx="314863" cy="6056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774E9F-48AA-45B2-BBB3-2CC2DAFEF634}"/>
                </a:ext>
              </a:extLst>
            </p:cNvPr>
            <p:cNvSpPr/>
            <p:nvPr/>
          </p:nvSpPr>
          <p:spPr>
            <a:xfrm>
              <a:off x="3095317" y="6244676"/>
              <a:ext cx="759198" cy="23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5C41A3-5290-4844-8F9E-B066C95AA7EE}"/>
                </a:ext>
              </a:extLst>
            </p:cNvPr>
            <p:cNvSpPr/>
            <p:nvPr/>
          </p:nvSpPr>
          <p:spPr>
            <a:xfrm>
              <a:off x="3420476" y="5934502"/>
              <a:ext cx="94164" cy="1048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38E21F-CEBC-4DE4-BC7F-23EF8411B7E6}"/>
                </a:ext>
              </a:extLst>
            </p:cNvPr>
            <p:cNvSpPr/>
            <p:nvPr/>
          </p:nvSpPr>
          <p:spPr>
            <a:xfrm>
              <a:off x="3337991" y="2598350"/>
              <a:ext cx="398349" cy="70365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406F50-B424-4B5A-9707-66234B5612D3}"/>
                </a:ext>
              </a:extLst>
            </p:cNvPr>
            <p:cNvSpPr/>
            <p:nvPr/>
          </p:nvSpPr>
          <p:spPr>
            <a:xfrm rot="7289651">
              <a:off x="2006178" y="3582936"/>
              <a:ext cx="2108612" cy="3011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7FEEFD4-0CF3-4048-9C3E-16E5276CDE1B}"/>
                </a:ext>
              </a:extLst>
            </p:cNvPr>
            <p:cNvSpPr/>
            <p:nvPr/>
          </p:nvSpPr>
          <p:spPr>
            <a:xfrm>
              <a:off x="3480196" y="2904343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B69C762-0E25-4926-B718-98AE89A6BFFC}"/>
                </a:ext>
              </a:extLst>
            </p:cNvPr>
            <p:cNvSpPr/>
            <p:nvPr/>
          </p:nvSpPr>
          <p:spPr>
            <a:xfrm rot="3467931">
              <a:off x="2036466" y="5061370"/>
              <a:ext cx="1960375" cy="3011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A7858C3-5773-4537-B990-8D4547314C79}"/>
                </a:ext>
              </a:extLst>
            </p:cNvPr>
            <p:cNvSpPr/>
            <p:nvPr/>
          </p:nvSpPr>
          <p:spPr>
            <a:xfrm>
              <a:off x="2518171" y="4456918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8E0A68-557E-4AD2-A821-AF2D75280134}"/>
                </a:ext>
              </a:extLst>
            </p:cNvPr>
            <p:cNvSpPr/>
            <p:nvPr/>
          </p:nvSpPr>
          <p:spPr>
            <a:xfrm>
              <a:off x="3413521" y="5876143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8F56A2-68EB-4067-BA16-060CFA004EEA}"/>
                </a:ext>
              </a:extLst>
            </p:cNvPr>
            <p:cNvCxnSpPr/>
            <p:nvPr/>
          </p:nvCxnSpPr>
          <p:spPr>
            <a:xfrm>
              <a:off x="2640459" y="4517293"/>
              <a:ext cx="69658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7E8884B2-0212-42E4-BC33-DDB475F361E1}"/>
                </a:ext>
              </a:extLst>
            </p:cNvPr>
            <p:cNvSpPr/>
            <p:nvPr/>
          </p:nvSpPr>
          <p:spPr>
            <a:xfrm>
              <a:off x="1910603" y="3854135"/>
              <a:ext cx="1323136" cy="1323134"/>
            </a:xfrm>
            <a:prstGeom prst="arc">
              <a:avLst>
                <a:gd name="adj1" fmla="val 18121533"/>
                <a:gd name="adj2" fmla="val 21497607"/>
              </a:avLst>
            </a:prstGeom>
            <a:noFill/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20A37E-627E-4C94-8A91-F12C5756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9760" y="4545818"/>
              <a:ext cx="614680" cy="3843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6E17E4-4304-47D7-97C9-953B2ACD6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6540" y="5970758"/>
              <a:ext cx="614680" cy="3843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82668F7-7B3A-4CF3-BEB7-434A313AD58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269" y="4740057"/>
              <a:ext cx="854072" cy="14120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A482E71-5D7E-4FAB-A87C-88BA5C2562D1}"/>
                </a:ext>
              </a:extLst>
            </p:cNvPr>
            <p:cNvCxnSpPr>
              <a:cxnSpLocks/>
            </p:cNvCxnSpPr>
            <p:nvPr/>
          </p:nvCxnSpPr>
          <p:spPr>
            <a:xfrm>
              <a:off x="1729740" y="4008120"/>
              <a:ext cx="773006" cy="474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BA4ACC0-39C3-469F-93ED-9BD1E192273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860" y="2446020"/>
              <a:ext cx="773006" cy="474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0A1E830-4C99-431A-B798-BC0EF6B33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1161" y="2651760"/>
              <a:ext cx="961006" cy="151148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5CA2FE1-9389-45BC-A1D5-7B830F7E91E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9" y="5934613"/>
              <a:ext cx="102476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6E564688-031C-44A9-A970-0EF980D5E4A7}"/>
                </a:ext>
              </a:extLst>
            </p:cNvPr>
            <p:cNvSpPr/>
            <p:nvPr/>
          </p:nvSpPr>
          <p:spPr>
            <a:xfrm>
              <a:off x="2790190" y="5268576"/>
              <a:ext cx="1323136" cy="1323134"/>
            </a:xfrm>
            <a:prstGeom prst="arc">
              <a:avLst>
                <a:gd name="adj1" fmla="val 14396795"/>
                <a:gd name="adj2" fmla="val 21497607"/>
              </a:avLst>
            </a:prstGeom>
            <a:noFill/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F6FE2-3A52-4D9E-9D40-C4408BC0C808}"/>
                    </a:ext>
                  </a:extLst>
                </p:cNvPr>
                <p:cNvSpPr txBox="1"/>
                <p:nvPr/>
              </p:nvSpPr>
              <p:spPr>
                <a:xfrm>
                  <a:off x="3125374" y="3999718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812A5A6-9456-C3F7-02FC-7F18B9BD1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374" y="3999718"/>
                  <a:ext cx="49545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3DF348-1513-4158-B70B-D383383E6951}"/>
                    </a:ext>
                  </a:extLst>
                </p:cNvPr>
                <p:cNvSpPr txBox="1"/>
                <p:nvPr/>
              </p:nvSpPr>
              <p:spPr>
                <a:xfrm>
                  <a:off x="3877743" y="5154409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E41D014-60D3-FC97-0424-7C72A84B1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743" y="5154409"/>
                  <a:ext cx="4954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17612E2-D962-45F4-AA67-381436DF9EE3}"/>
                    </a:ext>
                  </a:extLst>
                </p:cNvPr>
                <p:cNvSpPr txBox="1"/>
                <p:nvPr/>
              </p:nvSpPr>
              <p:spPr>
                <a:xfrm>
                  <a:off x="4465238" y="5737014"/>
                  <a:ext cx="3968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FCDCD04-E101-6045-5B4A-BB347F22A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8" y="5737014"/>
                  <a:ext cx="3968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5520CB-8725-4C2F-9EDD-29B893058630}"/>
                </a:ext>
              </a:extLst>
            </p:cNvPr>
            <p:cNvSpPr txBox="1"/>
            <p:nvPr/>
          </p:nvSpPr>
          <p:spPr>
            <a:xfrm>
              <a:off x="3443951" y="226952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4C86FD-D7B6-456A-BACA-BDA6042861FB}"/>
                </a:ext>
              </a:extLst>
            </p:cNvPr>
            <p:cNvSpPr txBox="1"/>
            <p:nvPr/>
          </p:nvSpPr>
          <p:spPr>
            <a:xfrm>
              <a:off x="2118605" y="431179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E1CC27-4361-4878-8C29-77DE66C61776}"/>
                </a:ext>
              </a:extLst>
            </p:cNvPr>
            <p:cNvSpPr txBox="1"/>
            <p:nvPr/>
          </p:nvSpPr>
          <p:spPr>
            <a:xfrm>
              <a:off x="3604089" y="590416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r>
                <a:rPr lang="en-US" altLang="ko-KR" baseline="-25000" dirty="0"/>
                <a:t>0</a:t>
              </a:r>
              <a:endParaRPr lang="ko-KR" altLang="en-US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C2BFC-4779-4EF0-B429-65447A7ECAD6}"/>
                </a:ext>
              </a:extLst>
            </p:cNvPr>
            <p:cNvSpPr txBox="1"/>
            <p:nvPr/>
          </p:nvSpPr>
          <p:spPr>
            <a:xfrm>
              <a:off x="3282514" y="290983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F1A79-54A7-40D0-9990-312E570688BA}"/>
                </a:ext>
              </a:extLst>
            </p:cNvPr>
            <p:cNvSpPr txBox="1"/>
            <p:nvPr/>
          </p:nvSpPr>
          <p:spPr>
            <a:xfrm>
              <a:off x="2764026" y="4868579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5C1E3-1C81-4A3F-A02F-6CEFA118B2AB}"/>
                </a:ext>
              </a:extLst>
            </p:cNvPr>
            <p:cNvSpPr txBox="1"/>
            <p:nvPr/>
          </p:nvSpPr>
          <p:spPr>
            <a:xfrm>
              <a:off x="3304066" y="6492309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5F3E28-4DF5-4345-8C76-866D7501CBD4}"/>
                </a:ext>
              </a:extLst>
            </p:cNvPr>
            <p:cNvSpPr txBox="1"/>
            <p:nvPr/>
          </p:nvSpPr>
          <p:spPr>
            <a:xfrm>
              <a:off x="2963196" y="3481308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1F548E-106B-4655-8E10-3761A3C3D8F6}"/>
                </a:ext>
              </a:extLst>
            </p:cNvPr>
            <p:cNvSpPr txBox="1"/>
            <p:nvPr/>
          </p:nvSpPr>
          <p:spPr>
            <a:xfrm>
              <a:off x="1957070" y="2984663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en-US" altLang="ko-KR" baseline="-25000" dirty="0"/>
                <a:t>BA</a:t>
              </a:r>
              <a:endParaRPr lang="ko-KR" alt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C5F024-FB03-42D9-A3A3-AF129E9C9E9F}"/>
                </a:ext>
              </a:extLst>
            </p:cNvPr>
            <p:cNvSpPr txBox="1"/>
            <p:nvPr/>
          </p:nvSpPr>
          <p:spPr>
            <a:xfrm>
              <a:off x="2219064" y="534684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en-US" altLang="ko-KR" baseline="-25000" dirty="0"/>
                <a:t>A</a:t>
              </a:r>
              <a:endParaRPr lang="ko-KR" altLang="en-US" baseline="-250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0070D62-6C2B-414C-91FC-DA99FE4585FB}"/>
              </a:ext>
            </a:extLst>
          </p:cNvPr>
          <p:cNvGrpSpPr/>
          <p:nvPr/>
        </p:nvGrpSpPr>
        <p:grpSpPr>
          <a:xfrm>
            <a:off x="5005093" y="1134693"/>
            <a:ext cx="3996140" cy="5016367"/>
            <a:chOff x="4763793" y="938308"/>
            <a:chExt cx="3996140" cy="501636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5118D01-FDF2-43D7-AA4F-6D10B9F22AE0}"/>
                </a:ext>
              </a:extLst>
            </p:cNvPr>
            <p:cNvGrpSpPr/>
            <p:nvPr/>
          </p:nvGrpSpPr>
          <p:grpSpPr>
            <a:xfrm>
              <a:off x="5271158" y="1348484"/>
              <a:ext cx="3132337" cy="4606191"/>
              <a:chOff x="1729740" y="2255450"/>
              <a:chExt cx="3132337" cy="460619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06096DD-E069-475D-AD96-5C107F734A6A}"/>
                  </a:ext>
                </a:extLst>
              </p:cNvPr>
              <p:cNvSpPr/>
              <p:nvPr/>
            </p:nvSpPr>
            <p:spPr>
              <a:xfrm>
                <a:off x="3810431" y="2255450"/>
                <a:ext cx="176099" cy="13894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9464B2D-651F-4E25-A24D-10A6DDFB1C9F}"/>
                  </a:ext>
                </a:extLst>
              </p:cNvPr>
              <p:cNvSpPr/>
              <p:nvPr/>
            </p:nvSpPr>
            <p:spPr>
              <a:xfrm>
                <a:off x="3090341" y="2255450"/>
                <a:ext cx="176099" cy="13894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9BC246B-3AD4-4F38-BD94-BA17BAAE8419}"/>
                  </a:ext>
                </a:extLst>
              </p:cNvPr>
              <p:cNvSpPr/>
              <p:nvPr/>
            </p:nvSpPr>
            <p:spPr>
              <a:xfrm>
                <a:off x="3310127" y="5799558"/>
                <a:ext cx="314863" cy="6056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A770D1D-C31F-47A1-8C50-B98E5D7E7373}"/>
                  </a:ext>
                </a:extLst>
              </p:cNvPr>
              <p:cNvSpPr/>
              <p:nvPr/>
            </p:nvSpPr>
            <p:spPr>
              <a:xfrm>
                <a:off x="3095317" y="6244676"/>
                <a:ext cx="759198" cy="23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C7AD072E-E655-4CF7-9FA6-157E17686643}"/>
                  </a:ext>
                </a:extLst>
              </p:cNvPr>
              <p:cNvSpPr/>
              <p:nvPr/>
            </p:nvSpPr>
            <p:spPr>
              <a:xfrm>
                <a:off x="3420476" y="5934502"/>
                <a:ext cx="94164" cy="10485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97CF299-8ACC-477F-B174-55CEBE83C8DA}"/>
                  </a:ext>
                </a:extLst>
              </p:cNvPr>
              <p:cNvSpPr/>
              <p:nvPr/>
            </p:nvSpPr>
            <p:spPr>
              <a:xfrm>
                <a:off x="3337991" y="2598350"/>
                <a:ext cx="398349" cy="703650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04611EC-AE7D-4BF4-AFE8-7D6DFD5EBB3B}"/>
                  </a:ext>
                </a:extLst>
              </p:cNvPr>
              <p:cNvSpPr/>
              <p:nvPr/>
            </p:nvSpPr>
            <p:spPr>
              <a:xfrm rot="7289651">
                <a:off x="2006178" y="3582936"/>
                <a:ext cx="2108612" cy="3011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9BADA85-9906-4CE2-BFB1-2C6FFEF95543}"/>
                  </a:ext>
                </a:extLst>
              </p:cNvPr>
              <p:cNvSpPr/>
              <p:nvPr/>
            </p:nvSpPr>
            <p:spPr>
              <a:xfrm>
                <a:off x="3480196" y="29043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A841D2C9-991D-4878-935F-FA7D8C584E7C}"/>
                  </a:ext>
                </a:extLst>
              </p:cNvPr>
              <p:cNvSpPr/>
              <p:nvPr/>
            </p:nvSpPr>
            <p:spPr>
              <a:xfrm rot="3467931">
                <a:off x="2036466" y="5061370"/>
                <a:ext cx="1960375" cy="3011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6803974-A4E2-4617-BD10-D016828E5990}"/>
                  </a:ext>
                </a:extLst>
              </p:cNvPr>
              <p:cNvSpPr/>
              <p:nvPr/>
            </p:nvSpPr>
            <p:spPr>
              <a:xfrm>
                <a:off x="2518171" y="445691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0334014-1AFC-490B-80E9-72F40F9B7B50}"/>
                  </a:ext>
                </a:extLst>
              </p:cNvPr>
              <p:cNvSpPr/>
              <p:nvPr/>
            </p:nvSpPr>
            <p:spPr>
              <a:xfrm>
                <a:off x="3413521" y="58761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8F07602-FFAF-40F1-8C21-40849DF1CA8A}"/>
                  </a:ext>
                </a:extLst>
              </p:cNvPr>
              <p:cNvCxnSpPr/>
              <p:nvPr/>
            </p:nvCxnSpPr>
            <p:spPr>
              <a:xfrm>
                <a:off x="2640459" y="4517293"/>
                <a:ext cx="69658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D574FECA-8647-41C3-9F1C-36481C737A20}"/>
                  </a:ext>
                </a:extLst>
              </p:cNvPr>
              <p:cNvSpPr/>
              <p:nvPr/>
            </p:nvSpPr>
            <p:spPr>
              <a:xfrm>
                <a:off x="1910603" y="3854135"/>
                <a:ext cx="1323136" cy="1323134"/>
              </a:xfrm>
              <a:prstGeom prst="arc">
                <a:avLst>
                  <a:gd name="adj1" fmla="val 18121533"/>
                  <a:gd name="adj2" fmla="val 21497607"/>
                </a:avLst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64D7664-B1CA-4C31-A629-F571E61210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9760" y="4545818"/>
                <a:ext cx="614680" cy="3843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8CED8840-0AA0-45FC-8968-9D50E7FE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6540" y="5970758"/>
                <a:ext cx="614680" cy="3843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226E2A5-8F26-4FE6-91E1-9A6BDE9A8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269" y="4740057"/>
                <a:ext cx="854072" cy="1412009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C8C0B75-3835-42DC-9680-78080E53B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9740" y="4008120"/>
                <a:ext cx="773006" cy="4740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68B2312-E145-420E-B697-82E9F7790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860" y="2446020"/>
                <a:ext cx="773006" cy="4740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3874A3F3-03F3-4F61-B07F-ABAA796C28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1161" y="2651760"/>
                <a:ext cx="961006" cy="151148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D7EB7E6-AE07-42F9-89B9-96C0F6DB1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9619" y="5934613"/>
                <a:ext cx="1024761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원호 58">
                <a:extLst>
                  <a:ext uri="{FF2B5EF4-FFF2-40B4-BE49-F238E27FC236}">
                    <a16:creationId xmlns:a16="http://schemas.microsoft.com/office/drawing/2014/main" id="{2C542D93-D74C-4D27-8FC3-77FB77F8A589}"/>
                  </a:ext>
                </a:extLst>
              </p:cNvPr>
              <p:cNvSpPr/>
              <p:nvPr/>
            </p:nvSpPr>
            <p:spPr>
              <a:xfrm>
                <a:off x="2790190" y="5268576"/>
                <a:ext cx="1323136" cy="1323134"/>
              </a:xfrm>
              <a:prstGeom prst="arc">
                <a:avLst>
                  <a:gd name="adj1" fmla="val 14396795"/>
                  <a:gd name="adj2" fmla="val 21497607"/>
                </a:avLst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7D69C28-C70E-4FD6-901F-E5AFC8773F4D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374" y="3999718"/>
                    <a:ext cx="495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74358D7-3619-80AA-C3BD-25C314D44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74" y="3999718"/>
                    <a:ext cx="4954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D022F4B-CFB8-4459-9CF3-C67F6AE3E60D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743" y="5154409"/>
                    <a:ext cx="495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B62E18C-F14E-D83E-F61C-5E7B8A8BD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743" y="5154409"/>
                    <a:ext cx="4954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AA85C08-9AA2-4E71-B09F-F6F76A579DB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238" y="5737014"/>
                    <a:ext cx="3968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B1334D-F2E9-4594-97F6-BA289DBCE9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238" y="5737014"/>
                    <a:ext cx="39683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E86938-3C1D-43AF-BE7F-2917E72D659B}"/>
                  </a:ext>
                </a:extLst>
              </p:cNvPr>
              <p:cNvSpPr txBox="1"/>
              <p:nvPr/>
            </p:nvSpPr>
            <p:spPr>
              <a:xfrm>
                <a:off x="3496341" y="226475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227F15-CACA-49A3-BF0E-9AFC24332FE6}"/>
                  </a:ext>
                </a:extLst>
              </p:cNvPr>
              <p:cNvSpPr txBox="1"/>
              <p:nvPr/>
            </p:nvSpPr>
            <p:spPr>
              <a:xfrm>
                <a:off x="2118605" y="4311792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EED00E-3F42-4844-BC4C-AD079FF5743C}"/>
                  </a:ext>
                </a:extLst>
              </p:cNvPr>
              <p:cNvSpPr txBox="1"/>
              <p:nvPr/>
            </p:nvSpPr>
            <p:spPr>
              <a:xfrm>
                <a:off x="3604089" y="5904164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r>
                  <a:rPr lang="en-US" altLang="ko-KR" baseline="-25000" dirty="0"/>
                  <a:t>0</a:t>
                </a:r>
                <a:endParaRPr lang="ko-KR" altLang="en-US" baseline="-250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B088C5-DF83-43EB-BEEE-9581B31258B4}"/>
                  </a:ext>
                </a:extLst>
              </p:cNvPr>
              <p:cNvSpPr txBox="1"/>
              <p:nvPr/>
            </p:nvSpPr>
            <p:spPr>
              <a:xfrm>
                <a:off x="3282514" y="290983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4776A46-3B17-4ADE-BED9-38E7493AA4E3}"/>
                  </a:ext>
                </a:extLst>
              </p:cNvPr>
              <p:cNvSpPr txBox="1"/>
              <p:nvPr/>
            </p:nvSpPr>
            <p:spPr>
              <a:xfrm>
                <a:off x="2764026" y="4868579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2B6010-9F60-4624-BE3F-4777CCF4F16D}"/>
                  </a:ext>
                </a:extLst>
              </p:cNvPr>
              <p:cNvSpPr txBox="1"/>
              <p:nvPr/>
            </p:nvSpPr>
            <p:spPr>
              <a:xfrm>
                <a:off x="3304066" y="6492309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C92607-E47A-4C4A-B891-9C8EB231673C}"/>
                  </a:ext>
                </a:extLst>
              </p:cNvPr>
              <p:cNvSpPr txBox="1"/>
              <p:nvPr/>
            </p:nvSpPr>
            <p:spPr>
              <a:xfrm>
                <a:off x="2963196" y="3481308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AC6A00-95CD-4CF9-A83E-F282C3529623}"/>
                  </a:ext>
                </a:extLst>
              </p:cNvPr>
              <p:cNvSpPr txBox="1"/>
              <p:nvPr/>
            </p:nvSpPr>
            <p:spPr>
              <a:xfrm>
                <a:off x="1957070" y="2984663"/>
                <a:ext cx="516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</a:t>
                </a:r>
                <a:r>
                  <a:rPr lang="en-US" altLang="ko-KR" baseline="-25000" dirty="0"/>
                  <a:t>BA</a:t>
                </a:r>
                <a:endParaRPr lang="ko-KR" altLang="en-US" baseline="-250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29664F-07B4-456A-A01E-F990B376F5B6}"/>
                  </a:ext>
                </a:extLst>
              </p:cNvPr>
              <p:cNvSpPr txBox="1"/>
              <p:nvPr/>
            </p:nvSpPr>
            <p:spPr>
              <a:xfrm>
                <a:off x="2219064" y="5346847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</a:t>
                </a:r>
                <a:r>
                  <a:rPr lang="en-US" altLang="ko-KR" baseline="-25000" dirty="0"/>
                  <a:t>A</a:t>
                </a:r>
                <a:endParaRPr lang="ko-KR" altLang="en-US" baseline="-25000" dirty="0"/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29A9011F-18E7-4419-A7A8-7B0E00C31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781" y="3603293"/>
              <a:ext cx="1194165" cy="746558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418EED5-4969-41FE-A1D4-CBB4E8FE9162}"/>
                    </a:ext>
                  </a:extLst>
                </p:cNvPr>
                <p:cNvSpPr txBox="1"/>
                <p:nvPr/>
              </p:nvSpPr>
              <p:spPr>
                <a:xfrm>
                  <a:off x="4763793" y="3807200"/>
                  <a:ext cx="516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418EED5-4969-41FE-A1D4-CBB4E8FE9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93" y="3807200"/>
                  <a:ext cx="51623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A916490-C7DA-47F7-9B3A-C8B8F432891E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93" y="1406627"/>
              <a:ext cx="2333625" cy="1419226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2001EEF-B950-42B8-BCCF-EE936B7D8A8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06" y="1343903"/>
              <a:ext cx="0" cy="1637729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CCC614-A452-4962-AEE5-755357E02B80}"/>
                    </a:ext>
                  </a:extLst>
                </p:cNvPr>
                <p:cNvSpPr txBox="1"/>
                <p:nvPr/>
              </p:nvSpPr>
              <p:spPr>
                <a:xfrm>
                  <a:off x="8035056" y="2279163"/>
                  <a:ext cx="724877" cy="394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m:rPr>
                                <m:lit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CCC614-A452-4962-AEE5-755357E02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5056" y="2279163"/>
                  <a:ext cx="724877" cy="394210"/>
                </a:xfrm>
                <a:prstGeom prst="rect">
                  <a:avLst/>
                </a:prstGeom>
                <a:blipFill>
                  <a:blip r:embed="rId9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6A915EB-8DBC-413D-9192-3D9E7597CEDD}"/>
                    </a:ext>
                  </a:extLst>
                </p:cNvPr>
                <p:cNvSpPr txBox="1"/>
                <p:nvPr/>
              </p:nvSpPr>
              <p:spPr>
                <a:xfrm>
                  <a:off x="6845307" y="938308"/>
                  <a:ext cx="5321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6A915EB-8DBC-413D-9192-3D9E7597C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307" y="938308"/>
                  <a:ext cx="5321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3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F8881-DE65-4D63-8370-94906E7C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82F62A-F26D-4275-8513-E00B9871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75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9C5B04-77D8-4ED1-8783-A601387CAE4A}"/>
              </a:ext>
            </a:extLst>
          </p:cNvPr>
          <p:cNvSpPr/>
          <p:nvPr/>
        </p:nvSpPr>
        <p:spPr>
          <a:xfrm>
            <a:off x="0" y="6550407"/>
            <a:ext cx="767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https://www.mathworks.com/matlabcentral/fileexchange/94730-matrix-methods-of-linear-algebra</a:t>
            </a:r>
          </a:p>
        </p:txBody>
      </p:sp>
      <p:pic>
        <p:nvPicPr>
          <p:cNvPr id="4098" name="Picture 2" descr="C:\Users\keizikang\AppData\Local\Temp\ConnectorClipboard6171979823900818413\image17299570685990.png">
            <a:extLst>
              <a:ext uri="{FF2B5EF4-FFF2-40B4-BE49-F238E27FC236}">
                <a16:creationId xmlns:a16="http://schemas.microsoft.com/office/drawing/2014/main" id="{04AB6047-EADD-4B4A-B495-6585F29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1222129"/>
            <a:ext cx="4306887" cy="43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4C598E-1872-482F-9560-5C2C49CE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12" y="1222129"/>
            <a:ext cx="556337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818EC-7F1C-43F1-A56E-747EBBD4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42A5E1-18A7-4A10-878B-419BD369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76</a:t>
            </a:fld>
            <a:endParaRPr lang="en-CA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1C4D4E1E-C142-494C-80F8-54BC1CCB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0B42449-477A-40A5-8DEE-F0DF9114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C395DCF1-61F9-44B0-BB45-AEE88E88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70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00FDD9B6-9249-41E2-89F1-1E643A1F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77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7" name="Picture 25">
            <a:extLst>
              <a:ext uri="{FF2B5EF4-FFF2-40B4-BE49-F238E27FC236}">
                <a16:creationId xmlns:a16="http://schemas.microsoft.com/office/drawing/2014/main" id="{DD00DBD9-CCC9-4C39-B390-9B490FF6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3876098"/>
            <a:ext cx="2444750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10828E5B-C0BC-420C-BE0B-175C9CD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70" y="3876097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9F0466A4-2030-4664-91FE-1288FF03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3876097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75EC03-6C1C-4CA8-859B-557BE5B56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77" y="3876097"/>
            <a:ext cx="3055938" cy="244475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AE87D5-762F-41F3-9BE0-C11DDDDCD93C}"/>
              </a:ext>
            </a:extLst>
          </p:cNvPr>
          <p:cNvSpPr/>
          <p:nvPr/>
        </p:nvSpPr>
        <p:spPr>
          <a:xfrm>
            <a:off x="0" y="6550223"/>
            <a:ext cx="3698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https://en.wikipedia.org/wiki/Shadow_mapping</a:t>
            </a:r>
          </a:p>
        </p:txBody>
      </p:sp>
    </p:spTree>
    <p:extLst>
      <p:ext uri="{BB962C8B-B14F-4D97-AF65-F5344CB8AC3E}">
        <p14:creationId xmlns:p14="http://schemas.microsoft.com/office/powerpoint/2010/main" val="1957948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0018-93D1-433A-8F2F-ACB74AFA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F1F623-A813-4ACB-BE08-A7D6FDBF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77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7C85D-6CA4-4BBE-BAF0-ADB36448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597025"/>
            <a:ext cx="11433175" cy="3517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8CFD7B-8571-4777-9A4C-DDA5D9D907B2}"/>
              </a:ext>
            </a:extLst>
          </p:cNvPr>
          <p:cNvSpPr/>
          <p:nvPr/>
        </p:nvSpPr>
        <p:spPr>
          <a:xfrm>
            <a:off x="0" y="6550223"/>
            <a:ext cx="4658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https://en.wikipedia.org/wiki/Convolutional_neural_network</a:t>
            </a:r>
          </a:p>
        </p:txBody>
      </p:sp>
    </p:spTree>
    <p:extLst>
      <p:ext uri="{BB962C8B-B14F-4D97-AF65-F5344CB8AC3E}">
        <p14:creationId xmlns:p14="http://schemas.microsoft.com/office/powerpoint/2010/main" val="3838317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F3DD-F1E4-41A6-B9EE-D9F03F0A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programming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1C5C31-1B4D-4929-9560-86E4EE29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78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7B6D809-A1A2-4DEE-9649-597755EF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314450"/>
            <a:ext cx="7518400" cy="4229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A9E0FC-394A-4D33-BDE2-7C3F02215D43}"/>
              </a:ext>
            </a:extLst>
          </p:cNvPr>
          <p:cNvSpPr/>
          <p:nvPr/>
        </p:nvSpPr>
        <p:spPr>
          <a:xfrm>
            <a:off x="0" y="6550223"/>
            <a:ext cx="3964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https://www.youtube.com/watch?v=E72DWgKP_1Y</a:t>
            </a:r>
          </a:p>
        </p:txBody>
      </p:sp>
    </p:spTree>
    <p:extLst>
      <p:ext uri="{BB962C8B-B14F-4D97-AF65-F5344CB8AC3E}">
        <p14:creationId xmlns:p14="http://schemas.microsoft.com/office/powerpoint/2010/main" val="25997928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01B08-9607-42E8-81CA-B2FCE9A5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Markov chain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5730F7-3333-4706-811A-A83EE99D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79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DFC42E-509B-4457-93C8-ECF52178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90"/>
          <a:stretch/>
        </p:blipFill>
        <p:spPr>
          <a:xfrm>
            <a:off x="290456" y="929404"/>
            <a:ext cx="3100444" cy="29862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09511D-05EC-48F9-81AA-BA4F89502730}"/>
              </a:ext>
            </a:extLst>
          </p:cNvPr>
          <p:cNvSpPr/>
          <p:nvPr/>
        </p:nvSpPr>
        <p:spPr>
          <a:xfrm>
            <a:off x="0" y="6550223"/>
            <a:ext cx="4341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프로그래머를 위한 강화학습</a:t>
            </a:r>
            <a:r>
              <a:rPr lang="en-US" altLang="ko-KR" sz="1400" dirty="0"/>
              <a:t>, </a:t>
            </a:r>
            <a:r>
              <a:rPr lang="ko-KR" altLang="en-US" sz="1400" dirty="0"/>
              <a:t>멀티코어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프리렉</a:t>
            </a:r>
            <a:r>
              <a:rPr lang="en-US" altLang="ko-KR" sz="1400" dirty="0"/>
              <a:t>, 2021.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BD474F-5DEB-489F-96A1-D7B5965C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929404"/>
            <a:ext cx="7567573" cy="54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7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6DD65-7D8F-42C5-92E1-F6A52243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space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B741B3-6944-4FA7-B6B3-10DACFA2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020748-0B97-40E5-949F-B87916F8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145828"/>
            <a:ext cx="9259592" cy="49727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2481A8-6B20-4FFE-9EC5-AAF0F4064B80}"/>
              </a:ext>
            </a:extLst>
          </p:cNvPr>
          <p:cNvSpPr/>
          <p:nvPr/>
        </p:nvSpPr>
        <p:spPr>
          <a:xfrm>
            <a:off x="0" y="6550223"/>
            <a:ext cx="3371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https://en.wikipedia.org/wiki/Vector_space</a:t>
            </a:r>
          </a:p>
        </p:txBody>
      </p:sp>
    </p:spTree>
    <p:extLst>
      <p:ext uri="{BB962C8B-B14F-4D97-AF65-F5344CB8AC3E}">
        <p14:creationId xmlns:p14="http://schemas.microsoft.com/office/powerpoint/2010/main" val="23965735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B842A-127E-4EEE-B737-14B7C8D2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sources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2C4754-4A6E-4D63-B129-68CC8CAE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80</a:t>
            </a:fld>
            <a:endParaRPr lang="en-CA"/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F8455AB5-2FC7-45AA-8F5A-E72A310C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3" y="948325"/>
            <a:ext cx="7591425" cy="2495550"/>
          </a:xfrm>
          <a:prstGeom prst="rect">
            <a:avLst/>
          </a:prstGeom>
        </p:spPr>
      </p:pic>
      <p:pic>
        <p:nvPicPr>
          <p:cNvPr id="8" name="그림 7">
            <a:hlinkClick r:id="rId4"/>
            <a:extLst>
              <a:ext uri="{FF2B5EF4-FFF2-40B4-BE49-F238E27FC236}">
                <a16:creationId xmlns:a16="http://schemas.microsoft.com/office/drawing/2014/main" id="{DFB2AED4-B652-48A9-BF99-8F28ABE5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56" y="3757568"/>
            <a:ext cx="7266082" cy="979532"/>
          </a:xfrm>
          <a:prstGeom prst="rect">
            <a:avLst/>
          </a:prstGeom>
        </p:spPr>
      </p:pic>
      <p:pic>
        <p:nvPicPr>
          <p:cNvPr id="9" name="그림 8">
            <a:hlinkClick r:id="rId6"/>
            <a:extLst>
              <a:ext uri="{FF2B5EF4-FFF2-40B4-BE49-F238E27FC236}">
                <a16:creationId xmlns:a16="http://schemas.microsoft.com/office/drawing/2014/main" id="{C9C7B0B7-CA16-4303-94B3-9904A1E25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56" y="4868888"/>
            <a:ext cx="7611537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Visualization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9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3.1 2D plot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82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D3A99-6188-43CA-9A63-239CC724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2-D graph is a collection of line segments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B9D60-4611-4739-92E3-647A6D33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A94AB-4B18-4E7C-A6DD-6B449EDB9E06}"/>
              </a:ext>
            </a:extLst>
          </p:cNvPr>
          <p:cNvSpPr txBox="1"/>
          <p:nvPr/>
        </p:nvSpPr>
        <p:spPr>
          <a:xfrm>
            <a:off x="290456" y="1396448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x = [0, 1, 2, 3];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y = [0, 1, 4, 9];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plot(x,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7FAF1-AE4E-48B5-AE9E-A4FC117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448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1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9CD05-B138-4A57-8FFE-067CC20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Lots of line segments </a:t>
            </a:r>
            <a:r>
              <a:rPr lang="ko-KR" altLang="en-US" dirty="0"/>
              <a:t>≒</a:t>
            </a:r>
            <a:r>
              <a:rPr lang="en-US" altLang="ko-KR" dirty="0"/>
              <a:t> a smooth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19DEC7-8E27-4864-BCF3-582F942E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84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01FEC-1F4A-4922-BB84-6EFFC40AD78D}"/>
              </a:ext>
            </a:extLst>
          </p:cNvPr>
          <p:cNvSpPr txBox="1"/>
          <p:nvPr/>
        </p:nvSpPr>
        <p:spPr>
          <a:xfrm>
            <a:off x="290456" y="1401326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CA" sz="20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linspace</a:t>
            </a:r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y = x.^2;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plot(x,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BB015-A6F0-4F63-8569-EFFC9C1A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401326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92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FA017-A5E6-49BF-94D1-91B2306E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multiple lines on an </a:t>
            </a:r>
            <a:r>
              <a:rPr lang="en-US" altLang="ko-KR" i="1" dirty="0"/>
              <a:t>axes</a:t>
            </a:r>
            <a:endParaRPr lang="ko-KR" altLang="en-US" i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C9DEA-B4C2-44F9-8F94-631E553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ED6B4-9F60-4DF5-9C2E-78AAF70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2899F1-2425-4846-B2C5-DC4585203B8D}"/>
              </a:ext>
            </a:extLst>
          </p:cNvPr>
          <p:cNvSpPr/>
          <p:nvPr/>
        </p:nvSpPr>
        <p:spPr>
          <a:xfrm>
            <a:off x="290455" y="1396107"/>
            <a:ext cx="4680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endParaRPr lang="en-US" altLang="ko-K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figure, hold on,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x.^1)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x.^2)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x.^3)</a:t>
            </a:r>
          </a:p>
        </p:txBody>
      </p:sp>
    </p:spTree>
    <p:extLst>
      <p:ext uri="{BB962C8B-B14F-4D97-AF65-F5344CB8AC3E}">
        <p14:creationId xmlns:p14="http://schemas.microsoft.com/office/powerpoint/2010/main" val="2940794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426AD-083C-4D2B-B51B-5E38690F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specifier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1780A2-6CC0-42A0-92D8-EBE7A4D0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86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04E9B3-F18A-4FAC-8ABF-676E76B4E016}"/>
              </a:ext>
            </a:extLst>
          </p:cNvPr>
          <p:cNvSpPr/>
          <p:nvPr/>
        </p:nvSpPr>
        <p:spPr>
          <a:xfrm>
            <a:off x="290456" y="1396107"/>
            <a:ext cx="4680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E42EF-6F88-4495-87BC-9F4C2207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3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37C1-6190-4E8B-B51F-8030B2D3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Linewidth, </a:t>
            </a:r>
            <a:r>
              <a:rPr lang="en-US" altLang="ko-KR" dirty="0" err="1"/>
              <a:t>MarkerSize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E4D86F-1B96-416D-8735-AD39BB29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87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A80B45-403F-4292-AE19-7A46893AB676}"/>
              </a:ext>
            </a:extLst>
          </p:cNvPr>
          <p:cNvSpPr/>
          <p:nvPr/>
        </p:nvSpPr>
        <p:spPr>
          <a:xfrm>
            <a:off x="290456" y="1396107"/>
            <a:ext cx="4680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1, 11);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LineWidth</a:t>
            </a:r>
            <a:r>
              <a:rPr lang="en-US" altLang="ko-KR" sz="2000" dirty="0">
                <a:latin typeface="Consolas" panose="020B0609020204030204" pitchFamily="49" charset="0"/>
              </a:rPr>
              <a:t>=3,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MarkerSize</a:t>
            </a:r>
            <a:r>
              <a:rPr lang="en-US" altLang="ko-KR" sz="2000" dirty="0">
                <a:latin typeface="Consolas" panose="020B0609020204030204" pitchFamily="49" charset="0"/>
              </a:rPr>
              <a:t>=5)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MarkerSize</a:t>
            </a:r>
            <a:r>
              <a:rPr lang="en-US" altLang="ko-KR" sz="2000" dirty="0">
                <a:latin typeface="Consolas" panose="020B0609020204030204" pitchFamily="49" charset="0"/>
              </a:rPr>
              <a:t>=10)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810896-2AC8-46EC-A5DE-E5017BAD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8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B8A53-37EF-4180-A5F0-5E64BCC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xlabel</a:t>
            </a:r>
            <a:r>
              <a:rPr lang="en-US" altLang="ko-KR" dirty="0"/>
              <a:t>, </a:t>
            </a:r>
            <a:r>
              <a:rPr lang="en-US" altLang="ko-KR" dirty="0" err="1"/>
              <a:t>ylabel</a:t>
            </a:r>
            <a:r>
              <a:rPr lang="en-US" altLang="ko-KR" dirty="0"/>
              <a:t>, title, legend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000540-57D9-4C74-891E-6B76F681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88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359-F44D-4376-A162-A14D6E15A6C9}"/>
              </a:ext>
            </a:extLst>
          </p:cNvPr>
          <p:cNvSpPr/>
          <p:nvPr/>
        </p:nvSpPr>
        <p:spPr>
          <a:xfrm>
            <a:off x="290456" y="1396107"/>
            <a:ext cx="4680000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1, 11);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'input'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ylabel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'output'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title(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'polynomials'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legend(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'quadratic'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'cubic'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E9A69-6D5C-43B1-97C9-7EEF24B7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8C5CF-13E2-4825-8E5A-2B6F43D2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axis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AC5BDD-9919-4E5A-8A9E-29D61188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89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476AE-4C53-48B5-B41E-C1462F4F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5F52E5-6BE2-4518-9667-33943CA769BE}"/>
              </a:ext>
            </a:extLst>
          </p:cNvPr>
          <p:cNvSpPr/>
          <p:nvPr/>
        </p:nvSpPr>
        <p:spPr>
          <a:xfrm>
            <a:off x="290456" y="1396107"/>
            <a:ext cx="4680000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(-2, 2, 21);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legend(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'quadratic'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'cubic'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xlim</a:t>
            </a:r>
            <a:r>
              <a:rPr lang="en-US" altLang="ko-KR" sz="2000" dirty="0">
                <a:latin typeface="Consolas" panose="020B0609020204030204" pitchFamily="49" charset="0"/>
              </a:rPr>
              <a:t>([-3, 3])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ylim</a:t>
            </a:r>
            <a:r>
              <a:rPr lang="en-US" altLang="ko-KR" sz="2000" dirty="0">
                <a:latin typeface="Consolas" panose="020B0609020204030204" pitchFamily="49" charset="0"/>
              </a:rPr>
              <a:t>([-10, 10])</a:t>
            </a:r>
          </a:p>
        </p:txBody>
      </p:sp>
    </p:spTree>
    <p:extLst>
      <p:ext uri="{BB962C8B-B14F-4D97-AF65-F5344CB8AC3E}">
        <p14:creationId xmlns:p14="http://schemas.microsoft.com/office/powerpoint/2010/main" val="329405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8443D-FB9C-4F1D-A89D-87DAFD92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vector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BB926C0-023B-4EB3-8377-429A3298A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3600" dirty="0"/>
              </a:p>
              <a:p>
                <a:pPr lvl="1"/>
                <a:r>
                  <a:rPr lang="en-US" altLang="ko-KR" sz="3200" dirty="0"/>
                  <a:t>Row vector / column vector</a:t>
                </a:r>
              </a:p>
              <a:p>
                <a:r>
                  <a:rPr lang="en-US" altLang="ko-KR" sz="3600" dirty="0"/>
                  <a:t>A set of all functions from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sz="3600" dirty="0"/>
                  <a:t> </a:t>
                </a:r>
                <a:r>
                  <a:rPr lang="en-US" altLang="ko-KR" sz="3600" dirty="0"/>
                  <a:t>to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ko-KR" sz="3600" dirty="0"/>
              </a:p>
              <a:p>
                <a:r>
                  <a:rPr lang="en-US" altLang="ko-KR" sz="3600" dirty="0"/>
                  <a:t>A set of all polynomials</a:t>
                </a:r>
              </a:p>
              <a:p>
                <a:r>
                  <a:rPr lang="en-US" altLang="ko-KR" sz="3600" dirty="0"/>
                  <a:t>A set of all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3600" dirty="0"/>
                  <a:t> matrices</a:t>
                </a:r>
              </a:p>
              <a:p>
                <a:endParaRPr lang="ko-KR" altLang="en-US" sz="360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BB926C0-023B-4EB3-8377-429A3298A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DF282C-0982-4363-8EF6-496657A1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386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461B6-E28F-49EF-834D-49EB1317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fplot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032216-97C0-4FF4-9208-AC556C34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90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686413-6FBB-41EB-9301-133AA343A53E}"/>
              </a:ext>
            </a:extLst>
          </p:cNvPr>
          <p:cNvSpPr/>
          <p:nvPr/>
        </p:nvSpPr>
        <p:spPr>
          <a:xfrm>
            <a:off x="290456" y="1396107"/>
            <a:ext cx="468000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sz="2000" dirty="0">
                <a:latin typeface="Consolas" panose="020B0609020204030204" pitchFamily="49" charset="0"/>
              </a:rPr>
              <a:t>figure, hold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s-E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fplot(@(x) 2*x,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fplot(@(x) x.^2,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'gs:'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fplot(@sin,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fplot(@exp, [-4, 1],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'mo'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legend(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'y=2x'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'y=x^2'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'y=sin(x)'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'y=exp(x)'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D6BA59-3A5D-4269-AD24-81CDF839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4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864B0-0D70-489D-A8EB-FB5F89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subplot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04A780-DCBB-4835-BE89-BF458D9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91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924ECA-24C1-4A36-94EE-C61C61EA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070254-1169-4D43-8B76-7B8C4AC852AF}"/>
              </a:ext>
            </a:extLst>
          </p:cNvPr>
          <p:cNvSpPr/>
          <p:nvPr/>
        </p:nvSpPr>
        <p:spPr>
          <a:xfrm>
            <a:off x="290456" y="1396107"/>
            <a:ext cx="4680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figure,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1),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(@sin)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2),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(@cos)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3),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(@tan)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4),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(@exp)</a:t>
            </a:r>
          </a:p>
        </p:txBody>
      </p:sp>
    </p:spTree>
    <p:extLst>
      <p:ext uri="{BB962C8B-B14F-4D97-AF65-F5344CB8AC3E}">
        <p14:creationId xmlns:p14="http://schemas.microsoft.com/office/powerpoint/2010/main" val="3434313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3.2 3D plot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2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121FD-6868-4C19-9D2B-25AF131C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plot3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3A143-2D5C-4CC8-93CB-09A23781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93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218580-7FDB-4EA9-B6CA-23D2E90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902898-6178-4E33-9C72-FDB57E7CEB46}"/>
              </a:ext>
            </a:extLst>
          </p:cNvPr>
          <p:cNvSpPr/>
          <p:nvPr/>
        </p:nvSpPr>
        <p:spPr>
          <a:xfrm>
            <a:off x="290456" y="1396107"/>
            <a:ext cx="4680000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t = 0:0.1:10*pi;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x = sin(2*t);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cos(2*t);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z = t;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plot3(x, y, z)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sz="2000" dirty="0">
                <a:latin typeface="Consolas" panose="020B0609020204030204" pitchFamily="49" charset="0"/>
              </a:rPr>
              <a:t>), </a:t>
            </a:r>
            <a:r>
              <a:rPr lang="en-US" altLang="ko-KR" sz="2000" dirty="0" err="1">
                <a:latin typeface="Consolas" panose="020B0609020204030204" pitchFamily="49" charset="0"/>
              </a:rPr>
              <a:t>ylabel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sz="2000" dirty="0">
                <a:latin typeface="Consolas" panose="020B0609020204030204" pitchFamily="49" charset="0"/>
              </a:rPr>
              <a:t>), </a:t>
            </a:r>
            <a:r>
              <a:rPr lang="en-US" altLang="ko-KR" sz="2000" dirty="0" err="1">
                <a:latin typeface="Consolas" panose="020B0609020204030204" pitchFamily="49" charset="0"/>
              </a:rPr>
              <a:t>zlabel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title(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'3d spiral'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353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C15DA-25F4-49F8-9650-E19640EE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fplot3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933A29-4E83-4713-9C49-EAEE5B61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94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A429B-CF84-4F7D-9C8D-7CAA7443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7853"/>
            <a:ext cx="5353050" cy="4819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358155-BE75-4BE5-AF1E-B1DDFE3DDF10}"/>
              </a:ext>
            </a:extLst>
          </p:cNvPr>
          <p:cNvSpPr/>
          <p:nvPr/>
        </p:nvSpPr>
        <p:spPr>
          <a:xfrm>
            <a:off x="290456" y="1396107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fplot3(@(t) sin(2*t),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   @(t) cos(2*t),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   @(t) t,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[0, 10*pi])</a:t>
            </a:r>
          </a:p>
        </p:txBody>
      </p:sp>
    </p:spTree>
    <p:extLst>
      <p:ext uri="{BB962C8B-B14F-4D97-AF65-F5344CB8AC3E}">
        <p14:creationId xmlns:p14="http://schemas.microsoft.com/office/powerpoint/2010/main" val="25946498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AD21-5BA8-443C-9D8A-FBE78DD9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meshgrid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FE9F1-79CB-43FA-9F15-3BB38E6A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67376-7947-45C0-BE4A-E6C1EAD3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2660141"/>
            <a:ext cx="4368800" cy="39171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2C6D-88F1-459E-96CD-E302A9B07DD8}"/>
              </a:ext>
            </a:extLst>
          </p:cNvPr>
          <p:cNvSpPr/>
          <p:nvPr/>
        </p:nvSpPr>
        <p:spPr>
          <a:xfrm>
            <a:off x="290456" y="1396107"/>
            <a:ext cx="4680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-1:3;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1:4;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52113D-15CB-4268-92E3-18822724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00" y="1396107"/>
            <a:ext cx="4457900" cy="2971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0607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933AE-7BC6-4AFB-9B31-1CCCD697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surf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AC1EAA-C289-4BE6-A197-67B9D19A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96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FE175A-A39A-4AEA-8124-E4C348147AB4}"/>
              </a:ext>
            </a:extLst>
          </p:cNvPr>
          <p:cNvSpPr/>
          <p:nvPr/>
        </p:nvSpPr>
        <p:spPr>
          <a:xfrm>
            <a:off x="290455" y="1396107"/>
            <a:ext cx="4680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-1:3;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1:4;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 = xx.*yy.^2./(xx.^2+yy.^2);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surf(xx,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9808-124B-4488-93B4-7FADEA6E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F2B553-E133-4889-9D3B-FA0F0EEC7A00}"/>
                  </a:ext>
                </a:extLst>
              </p:cNvPr>
              <p:cNvSpPr/>
              <p:nvPr/>
            </p:nvSpPr>
            <p:spPr>
              <a:xfrm>
                <a:off x="1059394" y="4402078"/>
                <a:ext cx="2651175" cy="1298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ko-KR" sz="36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altLang="ko-KR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ko-K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F2B553-E133-4889-9D3B-FA0F0EEC7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94" y="4402078"/>
                <a:ext cx="2651175" cy="1298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53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7F2EF-1B69-43BD-87E4-6F5D30D2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a smooth surface / colormap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A011C-D710-4EF2-A742-E2EAC598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97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805E55-BC80-4A93-8354-F2A712AF775E}"/>
              </a:ext>
            </a:extLst>
          </p:cNvPr>
          <p:cNvSpPr/>
          <p:nvPr/>
        </p:nvSpPr>
        <p:spPr>
          <a:xfrm>
            <a:off x="290455" y="1396107"/>
            <a:ext cx="4680000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(-1, 3);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(1, 4);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y);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 = xx.*yy.^2./(xx.^2+yy.^2);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surf(xx,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shading 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interp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colormap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hot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colorbar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C9C212-1FD5-4C13-A0A6-587374F7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2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37650-A6F4-4375-AA48-E4BA224B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fsurf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3B80B4-228A-4260-B70B-8972DF6D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98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EE9EB9-50E4-4911-A208-81AC1C922279}"/>
              </a:ext>
            </a:extLst>
          </p:cNvPr>
          <p:cNvSpPr/>
          <p:nvPr/>
        </p:nvSpPr>
        <p:spPr>
          <a:xfrm>
            <a:off x="290455" y="1396107"/>
            <a:ext cx="4680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sz="2000" dirty="0">
                <a:latin typeface="Consolas" panose="020B0609020204030204" pitchFamily="49" charset="0"/>
              </a:rPr>
              <a:t>fsurf(@(x, y) x.*y.^2./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      (x.^2 + y.^2),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      [-1, 3, 1, 4])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B739D-0264-400E-BC29-C1B2C430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10333-E541-417D-ABDA-630F9E12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Matlab</a:t>
            </a:r>
            <a:r>
              <a:rPr lang="en-US" altLang="ko-KR" dirty="0"/>
              <a:t> Plot Cheat Sheet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72D455-FB8C-4C9F-B32A-30D23858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99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B8192922-8B61-4862-B76C-87790402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52" y="838200"/>
            <a:ext cx="8513296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31924</TotalTime>
  <Words>4873</Words>
  <Application>Microsoft Office PowerPoint</Application>
  <PresentationFormat>와이드스크린</PresentationFormat>
  <Paragraphs>777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11" baseType="lpstr">
      <vt:lpstr>나눔스퀘어 ExtraBold</vt:lpstr>
      <vt:lpstr>나눔스퀘어 네오 Heavy</vt:lpstr>
      <vt:lpstr>맑은 고딕</vt:lpstr>
      <vt:lpstr>Arial</vt:lpstr>
      <vt:lpstr>Calibri</vt:lpstr>
      <vt:lpstr>Calibri Light</vt:lpstr>
      <vt:lpstr>Cambria Math</vt:lpstr>
      <vt:lpstr>Consolas</vt:lpstr>
      <vt:lpstr>Wingdings</vt:lpstr>
      <vt:lpstr>Office 테마</vt:lpstr>
      <vt:lpstr>1_Office 테마</vt:lpstr>
      <vt:lpstr>Lecture 1 Matrices and  Linear Algebra</vt:lpstr>
      <vt:lpstr>1. Vectors and Matrices</vt:lpstr>
      <vt:lpstr>1.1 What is a vector?</vt:lpstr>
      <vt:lpstr>Matrix</vt:lpstr>
      <vt:lpstr>Matrix</vt:lpstr>
      <vt:lpstr>Vector</vt:lpstr>
      <vt:lpstr>Vector</vt:lpstr>
      <vt:lpstr>Vector space</vt:lpstr>
      <vt:lpstr>Examples of vector spaces</vt:lpstr>
      <vt:lpstr>What we can do with vectors</vt:lpstr>
      <vt:lpstr>1.2 Linear systems and matrices</vt:lpstr>
      <vt:lpstr>Matrix</vt:lpstr>
      <vt:lpstr>Matrix is a collection of data</vt:lpstr>
      <vt:lpstr>Matrix is a collection of vectors</vt:lpstr>
      <vt:lpstr>Matrix represents a linear system</vt:lpstr>
      <vt:lpstr>Matrix is a linear operator</vt:lpstr>
      <vt:lpstr>Matrix is a tangent space of a function</vt:lpstr>
      <vt:lpstr>Matrix</vt:lpstr>
      <vt:lpstr>A system of linear equations</vt:lpstr>
      <vt:lpstr>A linear system and a matrix</vt:lpstr>
      <vt:lpstr>Matrix multiplication is…</vt:lpstr>
      <vt:lpstr>Matrix multiplication is…</vt:lpstr>
      <vt:lpstr>Manipulating matrices via Matlab</vt:lpstr>
      <vt:lpstr>Solutions of a linear system</vt:lpstr>
      <vt:lpstr>Existence of solutions of a linear system</vt:lpstr>
      <vt:lpstr>Particular solution and general solution</vt:lpstr>
      <vt:lpstr>Particular solution and general solution</vt:lpstr>
      <vt:lpstr>Linear Algebra</vt:lpstr>
      <vt:lpstr>Inverse of a matrix</vt:lpstr>
      <vt:lpstr>Properties of inverse of a matrix</vt:lpstr>
      <vt:lpstr>Calculation of the inverse</vt:lpstr>
      <vt:lpstr>Condition number</vt:lpstr>
      <vt:lpstr>Determinant</vt:lpstr>
      <vt:lpstr>Properties of determinant</vt:lpstr>
      <vt:lpstr>2. Linear Algebra</vt:lpstr>
      <vt:lpstr>2.1 Span, Subspace, Basis</vt:lpstr>
      <vt:lpstr>Existence of an inverse of a matrix</vt:lpstr>
      <vt:lpstr>Existence of an inverse of a matrix</vt:lpstr>
      <vt:lpstr>Linear independence</vt:lpstr>
      <vt:lpstr>Span</vt:lpstr>
      <vt:lpstr>Orthogonal complement and hyperplane</vt:lpstr>
      <vt:lpstr>Orthogonal complement and hyperplane</vt:lpstr>
      <vt:lpstr>Subspace</vt:lpstr>
      <vt:lpstr>Subspace – General solution of a linear system</vt:lpstr>
      <vt:lpstr>Subspace – General solution of a linear system</vt:lpstr>
      <vt:lpstr>Basis</vt:lpstr>
      <vt:lpstr>Basis – Quizzes</vt:lpstr>
      <vt:lpstr>Basis - Theorems</vt:lpstr>
      <vt:lpstr>2.2 Fundamental spaces, Rank, Nullity</vt:lpstr>
      <vt:lpstr>Fundamental spaces of a matrix</vt:lpstr>
      <vt:lpstr>Fundamental spaces of a matrix</vt:lpstr>
      <vt:lpstr>Rank, Nullity</vt:lpstr>
      <vt:lpstr>Orthogonal complement of a set</vt:lpstr>
      <vt:lpstr>Orthogonal complements of fundamental spaces</vt:lpstr>
      <vt:lpstr>ERO and fundamental spaces</vt:lpstr>
      <vt:lpstr>ERO and fundamental spaces</vt:lpstr>
      <vt:lpstr>ERO and fundamental spaces</vt:lpstr>
      <vt:lpstr>Dimension Theorem</vt:lpstr>
      <vt:lpstr>Dimension Theorem</vt:lpstr>
      <vt:lpstr>THE Rank-Nullity Theorem</vt:lpstr>
      <vt:lpstr>THE Rank-Nullity Theorem</vt:lpstr>
      <vt:lpstr>Rank of orthogonal complement</vt:lpstr>
      <vt:lpstr>Consistency of a linear system</vt:lpstr>
      <vt:lpstr>Full column rank, Full row rank</vt:lpstr>
      <vt:lpstr>Number of solutions of a linear system</vt:lpstr>
      <vt:lpstr>Existence of an inverse of a matrix</vt:lpstr>
      <vt:lpstr>Existence of an inverse of a matrix</vt:lpstr>
      <vt:lpstr>2.3 Applications</vt:lpstr>
      <vt:lpstr>Compliant mechanisms</vt:lpstr>
      <vt:lpstr>Compliant mechanisms</vt:lpstr>
      <vt:lpstr>Compliant mechanisms</vt:lpstr>
      <vt:lpstr>Finite Element Analysis </vt:lpstr>
      <vt:lpstr>Truss analysis</vt:lpstr>
      <vt:lpstr>Mechanism analysis</vt:lpstr>
      <vt:lpstr>Circuit analysis</vt:lpstr>
      <vt:lpstr>Image processing</vt:lpstr>
      <vt:lpstr>Convolutional Neural Network</vt:lpstr>
      <vt:lpstr>Linear programming</vt:lpstr>
      <vt:lpstr>Markov chain</vt:lpstr>
      <vt:lpstr>Online sources</vt:lpstr>
      <vt:lpstr>3. Visualization</vt:lpstr>
      <vt:lpstr>3.1 2D plot</vt:lpstr>
      <vt:lpstr>2-D graph is a collection of line segments</vt:lpstr>
      <vt:lpstr>Lots of line segments ≒ a smooth curve</vt:lpstr>
      <vt:lpstr>Drawing multiple lines on an axes</vt:lpstr>
      <vt:lpstr>Line specifier</vt:lpstr>
      <vt:lpstr>Linewidth, MarkerSize</vt:lpstr>
      <vt:lpstr>xlabel, ylabel, title, legend</vt:lpstr>
      <vt:lpstr>axis</vt:lpstr>
      <vt:lpstr>fplot</vt:lpstr>
      <vt:lpstr>subplot</vt:lpstr>
      <vt:lpstr>3.2 3D plot</vt:lpstr>
      <vt:lpstr>plot3</vt:lpstr>
      <vt:lpstr>fplot3</vt:lpstr>
      <vt:lpstr>meshgrid</vt:lpstr>
      <vt:lpstr>surf</vt:lpstr>
      <vt:lpstr>Drawing a smooth surface / colormap</vt:lpstr>
      <vt:lpstr>fsurf</vt:lpstr>
      <vt:lpstr>Matlab Plot Cheat Sheet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1. Matrices and  Linear Algebra</dc:title>
  <dc:creator>keizikang</dc:creator>
  <cp:lastModifiedBy>keizikang</cp:lastModifiedBy>
  <cp:revision>174</cp:revision>
  <dcterms:created xsi:type="dcterms:W3CDTF">2024-09-05T08:20:55Z</dcterms:created>
  <dcterms:modified xsi:type="dcterms:W3CDTF">2024-10-29T14:28:39Z</dcterms:modified>
</cp:coreProperties>
</file>